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4"/>
  </p:notesMasterIdLst>
  <p:handoutMasterIdLst>
    <p:handoutMasterId r:id="rId35"/>
  </p:handoutMasterIdLst>
  <p:sldIdLst>
    <p:sldId id="256" r:id="rId5"/>
    <p:sldId id="638" r:id="rId6"/>
    <p:sldId id="627" r:id="rId7"/>
    <p:sldId id="629" r:id="rId8"/>
    <p:sldId id="651" r:id="rId9"/>
    <p:sldId id="653" r:id="rId10"/>
    <p:sldId id="276" r:id="rId11"/>
    <p:sldId id="637" r:id="rId12"/>
    <p:sldId id="628" r:id="rId13"/>
    <p:sldId id="662" r:id="rId14"/>
    <p:sldId id="630" r:id="rId15"/>
    <p:sldId id="632" r:id="rId16"/>
    <p:sldId id="633" r:id="rId17"/>
    <p:sldId id="634" r:id="rId18"/>
    <p:sldId id="611" r:id="rId19"/>
    <p:sldId id="624" r:id="rId20"/>
    <p:sldId id="323" r:id="rId21"/>
    <p:sldId id="639" r:id="rId22"/>
    <p:sldId id="655" r:id="rId23"/>
    <p:sldId id="656" r:id="rId24"/>
    <p:sldId id="645" r:id="rId25"/>
    <p:sldId id="657" r:id="rId26"/>
    <p:sldId id="658" r:id="rId27"/>
    <p:sldId id="659" r:id="rId28"/>
    <p:sldId id="661" r:id="rId29"/>
    <p:sldId id="660" r:id="rId30"/>
    <p:sldId id="641" r:id="rId31"/>
    <p:sldId id="636" r:id="rId32"/>
    <p:sldId id="654" r:id="rId33"/>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A00"/>
    <a:srgbClr val="C39C2F"/>
    <a:srgbClr val="C59C27"/>
    <a:srgbClr val="D13940"/>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autoAdjust="0"/>
    <p:restoredTop sz="86412" autoAdjust="0"/>
  </p:normalViewPr>
  <p:slideViewPr>
    <p:cSldViewPr snapToGrid="0" showGuides="1">
      <p:cViewPr varScale="1">
        <p:scale>
          <a:sx n="107" d="100"/>
          <a:sy n="107" d="100"/>
        </p:scale>
        <p:origin x="176" y="488"/>
      </p:cViewPr>
      <p:guideLst>
        <p:guide orient="horz" pos="888"/>
        <p:guide pos="3839"/>
      </p:guideLst>
    </p:cSldViewPr>
  </p:slideViewPr>
  <p:outlineViewPr>
    <p:cViewPr>
      <p:scale>
        <a:sx n="33" d="100"/>
        <a:sy n="33" d="100"/>
      </p:scale>
      <p:origin x="0" y="-1111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10/12/21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10/12/21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60257ae959_0_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 name="Google Shape;47;g60257ae959_0_0:notes"/>
          <p:cNvSpPr txBox="1">
            <a:spLocks noGrp="1"/>
          </p:cNvSpPr>
          <p:nvPr>
            <p:ph type="body" idx="1"/>
          </p:nvPr>
        </p:nvSpPr>
        <p:spPr>
          <a:xfrm>
            <a:off x="701675" y="4416425"/>
            <a:ext cx="5607000" cy="4183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kern="1200" dirty="0">
                <a:solidFill>
                  <a:schemeClr val="tx1"/>
                </a:solidFill>
                <a:effectLst/>
                <a:latin typeface="+mn-lt"/>
                <a:ea typeface="+mn-ea"/>
                <a:cs typeface="+mn-cs"/>
              </a:rPr>
              <a:t>Hello, everyone.  I'm _from.  ___.  In this module I’m going to be talking about software testing and how it is used in the development process for scientific computing.</a:t>
            </a:r>
          </a:p>
        </p:txBody>
      </p:sp>
      <p:sp>
        <p:nvSpPr>
          <p:cNvPr id="48" name="Google Shape;48;g60257ae959_0_0:notes"/>
          <p:cNvSpPr txBox="1">
            <a:spLocks noGrp="1"/>
          </p:cNvSpPr>
          <p:nvPr>
            <p:ph type="sldNum" idx="12"/>
          </p:nvPr>
        </p:nvSpPr>
        <p:spPr>
          <a:xfrm>
            <a:off x="3970338" y="8829675"/>
            <a:ext cx="30384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1071552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methodology has been found to be successful broadly across the software engineering community. First a test describing an aspect of the program is written. The tests a run, and this new test will fail because the feature doesn't exist. Just enough code to make the test pass is then written. We do this to ensure that we're not implementing more functionality than the test will be able to check. The tests are re-run and additional code changes made until the test passes. Once the test passes, the code is refactored to tidy it up, remove any redundant code, and make sure it conforms to any project requirements. </a:t>
            </a:r>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420887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Research software has unique challenges as compared to traditional software.  Research software explores areas where we don't yet know the expected outcome.  After all the "expected" behavior has been checked, we have to rely on domain experts to help validate the model and iterate on design.</a:t>
            </a:r>
          </a:p>
          <a:p>
            <a:r>
              <a:rPr lang="en-US" sz="1200" kern="1200" dirty="0">
                <a:solidFill>
                  <a:schemeClr val="tx1"/>
                </a:solidFill>
                <a:effectLst/>
                <a:latin typeface="+mn-lt"/>
                <a:ea typeface="+mn-ea"/>
                <a:cs typeface="+mn-cs"/>
              </a:rPr>
              <a:t>Legacy codes have more definite expected behaviors, but, if the tests have been lost in the mists of time, adding tests is a difficult problem.  Often, it can be difficult to tell how parts of the code interact, and what everything is supposed to be </a:t>
            </a:r>
            <a:r>
              <a:rPr lang="en-US" sz="1200" kern="1200" dirty="0" err="1">
                <a:solidFill>
                  <a:schemeClr val="tx1"/>
                </a:solidFill>
                <a:effectLst/>
                <a:latin typeface="+mn-lt"/>
                <a:ea typeface="+mn-ea"/>
                <a:cs typeface="+mn-cs"/>
              </a:rPr>
              <a:t>doing.n</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When trying to release a code, the challenges are different still.  Usually, what is wanted is a thorough code review to verify that each part of the code addresses its intended use case.  Verification is a very cost effective way to ensure that code defects don't get through.</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2794358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first example, I’m going to show you how to set up a new Python project that you can immediately start using to develop tests and implement code. Although it’s pretty easy to start coding Python using </a:t>
            </a:r>
            <a:r>
              <a:rPr lang="en-US" sz="1200" kern="1200" dirty="0" err="1">
                <a:solidFill>
                  <a:schemeClr val="tx1"/>
                </a:solidFill>
                <a:effectLst/>
                <a:latin typeface="+mn-lt"/>
                <a:ea typeface="+mn-ea"/>
                <a:cs typeface="+mn-cs"/>
              </a:rPr>
              <a:t>Jupyter</a:t>
            </a:r>
            <a:r>
              <a:rPr lang="en-US" sz="1200" kern="1200" dirty="0">
                <a:solidFill>
                  <a:schemeClr val="tx1"/>
                </a:solidFill>
                <a:effectLst/>
                <a:latin typeface="+mn-lt"/>
                <a:ea typeface="+mn-ea"/>
                <a:cs typeface="+mn-cs"/>
              </a:rPr>
              <a:t> notebooks or just a simple text file, it’s more complex to create a maintainable package that can be distributed via a package manager such as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First we need to install a couple of python packages. We’re going to use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to create a Python package that includes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needed for Python’s build process. We’re then going to use Tox to manage the tests for the project. Once we’ve installed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and Tox, we can create the new project using the ‘</a:t>
            </a:r>
            <a:r>
              <a:rPr lang="en-US" sz="1200" kern="1200" dirty="0" err="1">
                <a:solidFill>
                  <a:schemeClr val="tx1"/>
                </a:solidFill>
                <a:effectLst/>
                <a:latin typeface="+mn-lt"/>
                <a:ea typeface="+mn-ea"/>
                <a:cs typeface="+mn-cs"/>
              </a:rPr>
              <a:t>putup</a:t>
            </a:r>
            <a:r>
              <a:rPr lang="en-US" sz="1200" kern="1200" dirty="0">
                <a:solidFill>
                  <a:schemeClr val="tx1"/>
                </a:solidFill>
                <a:effectLst/>
                <a:latin typeface="+mn-lt"/>
                <a:ea typeface="+mn-ea"/>
                <a:cs typeface="+mn-cs"/>
              </a:rPr>
              <a:t>’ command. This will create a package containing a skeleton file and an associated test. The ‘tox’ command will then run the tests using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command 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2598835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codes based on C, C++, and Fortran, the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build system is very popular.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provides an easy way to build tests with its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framework.  Using that really just requires you to call `</a:t>
            </a:r>
            <a:r>
              <a:rPr lang="en-US" sz="1200" kern="1200" dirty="0" err="1">
                <a:solidFill>
                  <a:schemeClr val="tx1"/>
                </a:solidFill>
                <a:effectLst/>
                <a:latin typeface="+mn-lt"/>
                <a:ea typeface="+mn-ea"/>
                <a:cs typeface="+mn-cs"/>
              </a:rPr>
              <a:t>add_test</a:t>
            </a:r>
            <a:r>
              <a:rPr lang="en-US" sz="1200" kern="1200" dirty="0">
                <a:solidFill>
                  <a:schemeClr val="tx1"/>
                </a:solidFill>
                <a:effectLst/>
                <a:latin typeface="+mn-lt"/>
                <a:ea typeface="+mn-ea"/>
                <a:cs typeface="+mn-cs"/>
              </a:rPr>
              <a:t>` inside your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  After writing a few tests that way, however, you'll probably want to use a library like google-test or catch2 to make your tests more readable.  The BLT project provides a set of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files designed for building with google-test (for C) or FRUIT (for Fortran), doing code coverage, and CI.  One of its best features is that it's well-documented, so the instructions tell you exactly how to add it to your project.  It also has shortcuts for creating nice documentation with </a:t>
            </a:r>
            <a:r>
              <a:rPr lang="en-US" sz="1200" kern="1200" dirty="0" err="1">
                <a:solidFill>
                  <a:schemeClr val="tx1"/>
                </a:solidFill>
                <a:effectLst/>
                <a:latin typeface="+mn-lt"/>
                <a:ea typeface="+mn-ea"/>
                <a:cs typeface="+mn-cs"/>
              </a:rPr>
              <a:t>doxygen</a:t>
            </a:r>
            <a:r>
              <a:rPr lang="en-US" sz="1200" kern="1200" dirty="0">
                <a:solidFill>
                  <a:schemeClr val="tx1"/>
                </a:solidFill>
                <a:effectLst/>
                <a:latin typeface="+mn-lt"/>
                <a:ea typeface="+mn-ea"/>
                <a:cs typeface="+mn-cs"/>
              </a:rPr>
              <a:t> plus Sphinx.  The terminal output I'm showing here demonstrates that you can build an "empty" project and get tests working out of the box.</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42551281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1218214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Even if you follow the TDD methodology, it is useful to know how much code is actually being tested. </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2039089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23498223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an example of the graphical coverage summary you can get with hosted services.  There's </a:t>
            </a:r>
            <a:r>
              <a:rPr lang="en-US" sz="1200" kern="1200" dirty="0" err="1">
                <a:solidFill>
                  <a:schemeClr val="tx1"/>
                </a:solidFill>
                <a:effectLst/>
                <a:latin typeface="+mn-lt"/>
                <a:ea typeface="+mn-ea"/>
                <a:cs typeface="+mn-cs"/>
              </a:rPr>
              <a:t>youtube</a:t>
            </a:r>
            <a:r>
              <a:rPr lang="en-US" sz="1200" kern="1200">
                <a:solidFill>
                  <a:schemeClr val="tx1"/>
                </a:solidFill>
                <a:effectLst/>
                <a:latin typeface="+mn-lt"/>
                <a:ea typeface="+mn-ea"/>
                <a:cs typeface="+mn-cs"/>
              </a:rPr>
              <a:t> tutorials for implementing these sorts of things.</a:t>
            </a:r>
          </a:p>
        </p:txBody>
      </p:sp>
      <p:sp>
        <p:nvSpPr>
          <p:cNvPr id="4" name="Slide Number Placeholder 3"/>
          <p:cNvSpPr>
            <a:spLocks noGrp="1"/>
          </p:cNvSpPr>
          <p:nvPr>
            <p:ph type="sldNum" sz="quarter" idx="10"/>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29538389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25988358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2666215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the obligatory license and acknowledgements</a:t>
            </a:r>
          </a:p>
        </p:txBody>
      </p:sp>
      <p:sp>
        <p:nvSpPr>
          <p:cNvPr id="4" name="Slide Number Placeholder 3"/>
          <p:cNvSpPr>
            <a:spLocks noGrp="1"/>
          </p:cNvSpPr>
          <p:nvPr>
            <p:ph type="sldNum" sz="quarter" idx="5"/>
          </p:nvPr>
        </p:nvSpPr>
        <p:spPr/>
        <p:txBody>
          <a:bodyPr/>
          <a:lstStyle/>
          <a:p>
            <a:fld id="{54E672D7-8E2D-4611-973D-F4591A707C34}" type="slidenum">
              <a:rPr lang="en-US" smtClean="0"/>
              <a:t>2</a:t>
            </a:fld>
            <a:endParaRPr lang="en-US"/>
          </a:p>
        </p:txBody>
      </p:sp>
    </p:spTree>
    <p:extLst>
      <p:ext uri="{BB962C8B-B14F-4D97-AF65-F5344CB8AC3E}">
        <p14:creationId xmlns:p14="http://schemas.microsoft.com/office/powerpoint/2010/main" val="23209296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6755362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11414081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2780709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19228589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20976950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12658106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21744886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33789728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19994279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a:p>
        </p:txBody>
      </p:sp>
    </p:spTree>
    <p:extLst>
      <p:ext uri="{BB962C8B-B14F-4D97-AF65-F5344CB8AC3E}">
        <p14:creationId xmlns:p14="http://schemas.microsoft.com/office/powerpoint/2010/main" val="3037598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module is divided into two parts. In the first part, I’ll introduce some testing concepts and terminology, talk about some of the challenges of testing in the context of scientific computing, and then show you a simple example of how you can set up a Python project with testing, as well as how to use </a:t>
            </a:r>
            <a:r>
              <a:rPr lang="en-US" sz="1200" kern="1200" dirty="0" err="1">
                <a:solidFill>
                  <a:schemeClr val="tx1"/>
                </a:solidFill>
                <a:effectLst/>
                <a:latin typeface="+mn-lt"/>
                <a:ea typeface="+mn-ea"/>
                <a:cs typeface="+mn-cs"/>
              </a:rPr>
              <a:t>CMake’s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framework for a C/C++ project. In the second part, I’ll walk through how to use a testing methodology on a larger and more complex project.</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614372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presentation will, hopefully, have some useful advice for each of the following groups.  The first group are those new to software testing who will find advice for getting started.  The second group are those working with legacy projects needing a testing system as well as practitioners looking to improve their testing strategy should benefit from definitions in this half, as well as examples in the second half.</a:t>
            </a:r>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846859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is a lot of theory and associated terminology about testing that can be confusing. For this tutorial we are focusing on “dynamic testing”, which is testing by executing the code itself. Often tests are also separated into “functional” and ”non-functional” types. Functional testing is systematic testing against requirements or specifications, while non-functional testing is related to how the program operates or behaves, such as if it can complete a task in a certain amount of time or if there are any security weaknesses or vulnerabilities. </a:t>
            </a:r>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2547545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many different types of tests and testing strategies. We’ll just mention a few common ones here. Unit testing is used to check that a single routine or function is operating correctly. Integration testing is used to check that a group of modules or components operate correctly together.  System testing checks that the program operates correctly as a whole and meets the specified requirements. Regression testing is used to check that changes introduced into the code have not made any unintended changes to the program behavior. Acceptance testing is similar to system testing in that it checks the program as a whole. However instead of checking with respect to the specifications, it is used to ensure that the program meets the requirements of the customer.</a:t>
            </a:r>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361071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how does testing relate to verification and validation? Unfortunately the terminology is different if you’re talking about scientific computing or software engineering. Software verification is checking that the software conforms to the requirements and design. Software verification is not just testing, but testing plays a role in the verification process to check that each aspect of the software is working the way it is supposed to. For scientific computing, verification aims to ensure that the code is a correct representation of an underlying mathematical model. Thus verification will involve comparing model solutions to reference solutions, checking for convergence, etc.  The aim of software validation is to determine if the code meets the customer’s needs, so requires system-level or acceptance testing to be performed. Validation in scientific computing is more complex. It involves determining the accuracy of the model by comparing outputs with experimental results. It may also involve using the computational model to make predictions that can be verified.</a:t>
            </a:r>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2473372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Scientific software development is a complex process, involving expertise in many different subject areas.  Domain experts have a set of models in mind, and will propose equations required to solve the problem.  They should also have considered validation checks arising from physical and mathematical properties of their models: like conserved quantities and analytical solutions.  Applied mathematicians work with solvers and </a:t>
            </a:r>
            <a:r>
              <a:rPr lang="en-US" sz="1200" kern="1200" dirty="0" err="1">
                <a:solidFill>
                  <a:schemeClr val="tx1"/>
                </a:solidFill>
                <a:effectLst/>
                <a:latin typeface="+mn-lt"/>
                <a:ea typeface="+mn-ea"/>
                <a:cs typeface="+mn-cs"/>
              </a:rPr>
              <a:t>discretizations</a:t>
            </a:r>
            <a:r>
              <a:rPr lang="en-US" sz="1200" kern="1200" dirty="0">
                <a:solidFill>
                  <a:schemeClr val="tx1"/>
                </a:solidFill>
                <a:effectLst/>
                <a:latin typeface="+mn-lt"/>
                <a:ea typeface="+mn-ea"/>
                <a:cs typeface="+mn-cs"/>
              </a:rPr>
              <a:t>.  They should contribute a good understanding of function spaces and convergence criteria - which address model fidelity, accuracy, and stability.  Computer scientists map problem details into programming languages.  They contribute extensible and interoperable frameworks that maximize both productivity and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project team to work together effectively, they need to iterate on features that move toward their science objectives.  Testing happens at many points in this process, and is essential for ensuring that the desired outcomes are achieved.</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3061595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Testing is required at many points during the software development lifecycle. But when do you actually write tests? Often testing is left until last. The code is written and then tests are added either to meet requirements, or to address deficiencies, or perhaps a bug has been encountered and the vendor requires tests the demonstrate the issue. However rather than adding tests as an afterthought, best practice in software engineering encourages tests to be written before the code. This is known as test driven development. One of the advantages of this approach is that developers think about what it means for the program to be correct, not just what it should do. Another advantage is that the tests become the specification. There are some challenges to this approach however...</a:t>
            </a:r>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38000589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450" y="230018"/>
            <a:ext cx="11655564" cy="908221"/>
          </a:xfrm>
        </p:spPr>
        <p:txBody>
          <a:bodyPr/>
          <a:lstStyle>
            <a:lvl1pPr>
              <a:lnSpc>
                <a:spcPct val="90000"/>
              </a:lnSpc>
              <a:defRPr sz="2999"/>
            </a:lvl1pPr>
          </a:lstStyle>
          <a:p>
            <a:r>
              <a:rPr lang="en-US"/>
              <a:t>Click to edit Master title style</a:t>
            </a:r>
            <a:endParaRPr lang="en-US" dirty="0"/>
          </a:p>
        </p:txBody>
      </p:sp>
      <p:sp>
        <p:nvSpPr>
          <p:cNvPr id="3" name="Content Placeholder 2"/>
          <p:cNvSpPr>
            <a:spLocks noGrp="1"/>
          </p:cNvSpPr>
          <p:nvPr>
            <p:ph idx="1"/>
          </p:nvPr>
        </p:nvSpPr>
        <p:spPr>
          <a:xfrm>
            <a:off x="190450" y="1450072"/>
            <a:ext cx="11655564" cy="4610100"/>
          </a:xfrm>
        </p:spPr>
        <p:txBody>
          <a:bodyPr/>
          <a:lstStyle>
            <a:lvl1pPr marL="228531" indent="-228531">
              <a:spcBef>
                <a:spcPts val="1799"/>
              </a:spcBef>
              <a:buClr>
                <a:schemeClr val="tx1"/>
              </a:buClr>
              <a:buSzPct val="90000"/>
              <a:buFont typeface="Century Gothic" panose="020B0502020202020204" pitchFamily="34" charset="0"/>
              <a:buChar char="•"/>
              <a:tabLst/>
              <a:defRPr lang="en-US" sz="1999" kern="1200" dirty="0">
                <a:solidFill>
                  <a:schemeClr val="tx1"/>
                </a:solidFill>
                <a:latin typeface="+mn-lt"/>
                <a:ea typeface="+mn-ea"/>
                <a:cs typeface="+mn-cs"/>
              </a:defRPr>
            </a:lvl1pPr>
            <a:lvl2pPr marL="571329" indent="-228531">
              <a:buClr>
                <a:schemeClr val="tx1"/>
              </a:buClr>
              <a:buSzPct val="90000"/>
              <a:buFont typeface="Century Gothic" panose="020B0502020202020204" pitchFamily="34" charset="0"/>
              <a:buChar char="–"/>
              <a:tabLst/>
              <a:defRPr sz="1799">
                <a:latin typeface="+mn-lt"/>
                <a:cs typeface="Arial" panose="020B0604020202020204" pitchFamily="34" charset="0"/>
              </a:defRPr>
            </a:lvl2pPr>
            <a:lvl3pPr marL="856993" indent="-171399">
              <a:buClr>
                <a:schemeClr val="tx1"/>
              </a:buClr>
              <a:buSzPct val="90000"/>
              <a:buFont typeface="Century Gothic" panose="020B0502020202020204" pitchFamily="34" charset="0"/>
              <a:buChar char="•"/>
              <a:defRPr sz="1600">
                <a:latin typeface="+mn-lt"/>
                <a:cs typeface="Arial" panose="020B0604020202020204" pitchFamily="34" charset="0"/>
              </a:defRPr>
            </a:lvl3pPr>
            <a:lvl4pPr>
              <a:buClr>
                <a:schemeClr val="tx1"/>
              </a:buClr>
              <a:defRPr>
                <a:latin typeface="+mn-lt"/>
                <a:cs typeface="Arial" panose="020B0604020202020204" pitchFamily="34" charset="0"/>
              </a:defRPr>
            </a:lvl4pPr>
            <a:lvl5pPr marL="1482280" indent="-222183">
              <a:buClr>
                <a:schemeClr val="tx1"/>
              </a:buClr>
              <a:buFont typeface="Arial" panose="020B0604020202020204" pitchFamily="34" charset="0"/>
              <a:buChar char="•"/>
              <a:defRPr>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13326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69368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2" r:id="rId8"/>
    <p:sldLayoutId id="2147483953" r:id="rId9"/>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https://pyscaffold.or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hyperlink" Target="https://llnl-blt.readthedocs.io/"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amklinv/morpheus"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bssw-tutorial/hello-numerical-world-tdd"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hyperlink" Target="https://doi.org/10.6084/m9.figshare.16556628" TargetMode="External"/><Relationship Id="rId4" Type="http://schemas.openxmlformats.org/officeDocument/2006/relationships/hyperlink" Target="http://creativecommons.org/licenses/by-sa/4.0/"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cmake.org/cmake/help/latest/command/add_test.html"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g60257ae959_0_0"/>
          <p:cNvSpPr txBox="1">
            <a:spLocks noGrp="1"/>
          </p:cNvSpPr>
          <p:nvPr>
            <p:ph type="ctrTitle"/>
          </p:nvPr>
        </p:nvSpPr>
        <p:spPr>
          <a:prstGeom prst="rect">
            <a:avLst/>
          </a:prstGeom>
          <a:noFill/>
          <a:ln>
            <a:noFill/>
          </a:ln>
        </p:spPr>
        <p:txBody>
          <a:bodyPr spcFirstLastPara="1" wrap="square" lIns="91425" tIns="45700" rIns="91425" bIns="45700" anchor="b" anchorCtr="0">
            <a:noAutofit/>
          </a:bodyPr>
          <a:lstStyle/>
          <a:p>
            <a:r>
              <a:rPr lang="en-US" dirty="0"/>
              <a:t>Software Testing: Introduction</a:t>
            </a:r>
            <a:endParaRPr lang="en-US" sz="2800" dirty="0">
              <a:effectLst/>
            </a:endParaRPr>
          </a:p>
        </p:txBody>
      </p:sp>
      <p:sp>
        <p:nvSpPr>
          <p:cNvPr id="51" name="Google Shape;51;g60257ae959_0_0"/>
          <p:cNvSpPr txBox="1">
            <a:spLocks noGrp="1"/>
          </p:cNvSpPr>
          <p:nvPr>
            <p:ph type="subTitle" idx="1"/>
          </p:nvPr>
        </p:nvSpPr>
        <p:spPr>
          <a:prstGeom prst="rect">
            <a:avLst/>
          </a:prstGeom>
          <a:noFill/>
          <a:ln>
            <a:noFill/>
          </a:ln>
        </p:spPr>
        <p:txBody>
          <a:bodyPr spcFirstLastPara="1" wrap="square" lIns="109725" tIns="45700" rIns="91425" bIns="45700" anchor="t" anchorCtr="0">
            <a:noAutofit/>
          </a:bodyPr>
          <a:lstStyle/>
          <a:p>
            <a:pPr marL="0" indent="0">
              <a:lnSpc>
                <a:spcPct val="100000"/>
              </a:lnSpc>
              <a:spcBef>
                <a:spcPts val="0"/>
              </a:spcBef>
              <a:buSzPts val="2000"/>
            </a:pPr>
            <a:r>
              <a:rPr lang="en-US" u="sng" dirty="0">
                <a:solidFill>
                  <a:srgbClr val="000000"/>
                </a:solidFill>
              </a:rPr>
              <a:t>Gregory R. Watson</a:t>
            </a:r>
            <a:r>
              <a:rPr lang="en-US" dirty="0">
                <a:solidFill>
                  <a:srgbClr val="000000"/>
                </a:solidFill>
              </a:rPr>
              <a:t> </a:t>
            </a:r>
            <a:r>
              <a:rPr lang="en-US" sz="2000" dirty="0">
                <a:solidFill>
                  <a:srgbClr val="000000"/>
                </a:solidFill>
              </a:rPr>
              <a:t>(he/him)</a:t>
            </a:r>
            <a:br>
              <a:rPr lang="en-US" sz="2000" dirty="0">
                <a:solidFill>
                  <a:srgbClr val="000000"/>
                </a:solidFill>
              </a:rPr>
            </a:br>
            <a:r>
              <a:rPr lang="en-US" sz="2000" dirty="0">
                <a:solidFill>
                  <a:srgbClr val="000000"/>
                </a:solidFill>
              </a:rPr>
              <a:t>Oak Ridge National Laboratory</a:t>
            </a:r>
            <a:endParaRPr lang="en-US" sz="1800" dirty="0">
              <a:solidFill>
                <a:srgbClr val="000000"/>
              </a:solidFill>
            </a:endParaRPr>
          </a:p>
          <a:p>
            <a:pPr>
              <a:spcBef>
                <a:spcPts val="2800"/>
              </a:spcBef>
            </a:pPr>
            <a:r>
              <a:rPr lang="en-US" sz="2000" dirty="0"/>
              <a:t>Better Scientific Software tutorial @ SC21</a:t>
            </a:r>
          </a:p>
          <a:p>
            <a:pPr marL="0" lvl="0" indent="0" algn="l" rtl="0">
              <a:lnSpc>
                <a:spcPct val="90000"/>
              </a:lnSpc>
              <a:spcBef>
                <a:spcPts val="2800"/>
              </a:spcBef>
              <a:spcAft>
                <a:spcPts val="0"/>
              </a:spcAft>
              <a:buSzPts val="2000"/>
              <a:buNone/>
            </a:pPr>
            <a:r>
              <a:rPr lang="en-US" sz="2000" dirty="0">
                <a:solidFill>
                  <a:srgbClr val="000000"/>
                </a:solidFill>
              </a:rPr>
              <a:t>Contributors: Anshu Dubey (ANL), Rinku Gupta (ANL), Alicia </a:t>
            </a:r>
            <a:r>
              <a:rPr lang="en-US" sz="2000" dirty="0" err="1">
                <a:solidFill>
                  <a:srgbClr val="000000"/>
                </a:solidFill>
              </a:rPr>
              <a:t>Klinvex</a:t>
            </a:r>
            <a:r>
              <a:rPr lang="en-US" sz="2000" dirty="0">
                <a:solidFill>
                  <a:srgbClr val="000000"/>
                </a:solidFill>
              </a:rPr>
              <a:t> (SNL), Mark C. Miller (LLNL), Jared O’Neal (ANL), Patricia Grubel (LANL), David M. Rogers </a:t>
            </a:r>
            <a:r>
              <a:rPr lang="en-US" sz="2000">
                <a:solidFill>
                  <a:srgbClr val="000000"/>
                </a:solidFill>
              </a:rPr>
              <a:t>(ORNL), Gregory </a:t>
            </a:r>
            <a:r>
              <a:rPr lang="en-US" sz="2000" dirty="0">
                <a:solidFill>
                  <a:srgbClr val="000000"/>
                </a:solidFill>
              </a:rPr>
              <a:t>R. Watson (ORNL)</a:t>
            </a:r>
            <a:endParaRPr lang="en-US" dirty="0">
              <a:solidFill>
                <a:srgbClr val="000000"/>
              </a:solidFill>
            </a:endParaRPr>
          </a:p>
        </p:txBody>
      </p:sp>
      <p:sp>
        <p:nvSpPr>
          <p:cNvPr id="5" name="TextBox 4">
            <a:extLst>
              <a:ext uri="{FF2B5EF4-FFF2-40B4-BE49-F238E27FC236}">
                <a16:creationId xmlns:a16="http://schemas.microsoft.com/office/drawing/2014/main" id="{5CCD9EA0-AFAA-4509-ADFD-A851CBDD4CFA}"/>
              </a:ext>
            </a:extLst>
          </p:cNvPr>
          <p:cNvSpPr txBox="1"/>
          <p:nvPr/>
        </p:nvSpPr>
        <p:spPr>
          <a:xfrm>
            <a:off x="10853486" y="5907131"/>
            <a:ext cx="1335339" cy="276999"/>
          </a:xfrm>
          <a:prstGeom prst="rect">
            <a:avLst/>
          </a:prstGeom>
          <a:noFill/>
        </p:spPr>
        <p:txBody>
          <a:bodyPr wrap="square">
            <a:spAutoFit/>
          </a:bodyPr>
          <a:lstStyle/>
          <a:p>
            <a:r>
              <a:rPr lang="en-US" sz="1200" dirty="0">
                <a:solidFill>
                  <a:srgbClr val="000000"/>
                </a:solidFill>
                <a:effectLst/>
                <a:latin typeface="+mn-lt"/>
                <a:ea typeface="Calibri" panose="020F0502020204030204" pitchFamily="34" charset="0"/>
                <a:cs typeface="Calibri" panose="020F0502020204030204" pitchFamily="34" charset="0"/>
              </a:rPr>
              <a:t>LA-UR-21-25675</a:t>
            </a:r>
            <a:endParaRPr lang="en-US" sz="1200" dirty="0">
              <a:latin typeface="+mn-lt"/>
            </a:endParaRPr>
          </a:p>
        </p:txBody>
      </p:sp>
    </p:spTree>
    <p:extLst>
      <p:ext uri="{BB962C8B-B14F-4D97-AF65-F5344CB8AC3E}">
        <p14:creationId xmlns:p14="http://schemas.microsoft.com/office/powerpoint/2010/main" val="3567305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for test driven development</a:t>
            </a:r>
          </a:p>
        </p:txBody>
      </p:sp>
      <p:sp>
        <p:nvSpPr>
          <p:cNvPr id="3" name="Content Placeholder 2"/>
          <p:cNvSpPr>
            <a:spLocks noGrp="1"/>
          </p:cNvSpPr>
          <p:nvPr>
            <p:ph idx="1"/>
          </p:nvPr>
        </p:nvSpPr>
        <p:spPr>
          <a:xfrm>
            <a:off x="368424" y="1464227"/>
            <a:ext cx="11369809" cy="3301538"/>
          </a:xfrm>
        </p:spPr>
        <p:txBody>
          <a:bodyPr>
            <a:normAutofit/>
          </a:bodyPr>
          <a:lstStyle/>
          <a:p>
            <a:pPr>
              <a:lnSpc>
                <a:spcPct val="110000"/>
              </a:lnSpc>
            </a:pPr>
            <a:r>
              <a:rPr lang="en-US" sz="2800" dirty="0"/>
              <a:t>Write a single test</a:t>
            </a:r>
            <a:r>
              <a:rPr lang="en-US" sz="2800" baseline="30000" dirty="0"/>
              <a:t>1</a:t>
            </a:r>
            <a:r>
              <a:rPr lang="en-US" sz="2800" dirty="0"/>
              <a:t> describing an aspect of the program</a:t>
            </a:r>
          </a:p>
          <a:p>
            <a:pPr>
              <a:lnSpc>
                <a:spcPct val="110000"/>
              </a:lnSpc>
            </a:pPr>
            <a:r>
              <a:rPr lang="en-US" sz="2800" dirty="0"/>
              <a:t>Run the test, which should fail because the feature does not exist</a:t>
            </a:r>
          </a:p>
          <a:p>
            <a:pPr>
              <a:lnSpc>
                <a:spcPct val="110000"/>
              </a:lnSpc>
            </a:pPr>
            <a:r>
              <a:rPr lang="en-US" sz="2800" dirty="0"/>
              <a:t>Write just enough code to make the test pass</a:t>
            </a:r>
          </a:p>
          <a:p>
            <a:pPr>
              <a:lnSpc>
                <a:spcPct val="110000"/>
              </a:lnSpc>
            </a:pPr>
            <a:r>
              <a:rPr lang="en-US" sz="2800" dirty="0"/>
              <a:t>Refactor the code</a:t>
            </a:r>
          </a:p>
          <a:p>
            <a:pPr>
              <a:lnSpc>
                <a:spcPct val="110000"/>
              </a:lnSpc>
            </a:pPr>
            <a:r>
              <a:rPr lang="en-US" sz="2800" dirty="0"/>
              <a:t>Repeat, creating new tests as new functionality is added</a:t>
            </a:r>
            <a:endParaRPr lang="en-US" sz="2400" dirty="0"/>
          </a:p>
        </p:txBody>
      </p:sp>
      <p:sp>
        <p:nvSpPr>
          <p:cNvPr id="9" name="Oval 8">
            <a:extLst>
              <a:ext uri="{FF2B5EF4-FFF2-40B4-BE49-F238E27FC236}">
                <a16:creationId xmlns:a16="http://schemas.microsoft.com/office/drawing/2014/main" id="{1E4F9CD9-A95E-7840-ACBD-63222FD4A694}"/>
              </a:ext>
            </a:extLst>
          </p:cNvPr>
          <p:cNvSpPr/>
          <p:nvPr/>
        </p:nvSpPr>
        <p:spPr>
          <a:xfrm>
            <a:off x="294827" y="1464226"/>
            <a:ext cx="484732" cy="3163192"/>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0" name="Triangle 9">
            <a:extLst>
              <a:ext uri="{FF2B5EF4-FFF2-40B4-BE49-F238E27FC236}">
                <a16:creationId xmlns:a16="http://schemas.microsoft.com/office/drawing/2014/main" id="{E8C42C14-5AEC-634B-AE47-804EE84227FE}"/>
              </a:ext>
            </a:extLst>
          </p:cNvPr>
          <p:cNvSpPr/>
          <p:nvPr/>
        </p:nvSpPr>
        <p:spPr>
          <a:xfrm rot="207936">
            <a:off x="240177" y="2069174"/>
            <a:ext cx="166254" cy="332509"/>
          </a:xfrm>
          <a:prstGeom prst="triangle">
            <a:avLst/>
          </a:prstGeom>
          <a:solidFill>
            <a:srgbClr val="FF0000"/>
          </a:solidFill>
          <a:ln>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TextBox 3">
            <a:extLst>
              <a:ext uri="{FF2B5EF4-FFF2-40B4-BE49-F238E27FC236}">
                <a16:creationId xmlns:a16="http://schemas.microsoft.com/office/drawing/2014/main" id="{CBDD7630-0C7C-2B49-9495-EA1D5E677257}"/>
              </a:ext>
            </a:extLst>
          </p:cNvPr>
          <p:cNvSpPr txBox="1"/>
          <p:nvPr/>
        </p:nvSpPr>
        <p:spPr>
          <a:xfrm>
            <a:off x="387852" y="6016910"/>
            <a:ext cx="7176730" cy="433965"/>
          </a:xfrm>
          <a:prstGeom prst="rect">
            <a:avLst/>
          </a:prstGeom>
          <a:noFill/>
        </p:spPr>
        <p:txBody>
          <a:bodyPr wrap="square" lIns="118872" tIns="91440" rIns="118872" bIns="91440" rtlCol="0" anchor="ctr" anchorCtr="0">
            <a:spAutoFit/>
          </a:bodyPr>
          <a:lstStyle/>
          <a:p>
            <a:pPr algn="l">
              <a:lnSpc>
                <a:spcPct val="90000"/>
              </a:lnSpc>
            </a:pPr>
            <a:r>
              <a:rPr lang="en-US" sz="1800" baseline="30000" dirty="0"/>
              <a:t>1</a:t>
            </a:r>
            <a:r>
              <a:rPr lang="en-US" b="0" i="0" u="none" strike="noStrike" dirty="0">
                <a:solidFill>
                  <a:srgbClr val="000000"/>
                </a:solidFill>
                <a:effectLst/>
                <a:latin typeface="Calibri" panose="020F0502020204030204" pitchFamily="34" charset="0"/>
              </a:rPr>
              <a:t>In numerical methods there are times when a single test may not suffice</a:t>
            </a:r>
            <a:endParaRPr lang="en-US" dirty="0"/>
          </a:p>
        </p:txBody>
      </p:sp>
      <p:sp>
        <p:nvSpPr>
          <p:cNvPr id="11" name="Oval 10">
            <a:extLst>
              <a:ext uri="{FF2B5EF4-FFF2-40B4-BE49-F238E27FC236}">
                <a16:creationId xmlns:a16="http://schemas.microsoft.com/office/drawing/2014/main" id="{6C2D7F93-9C3D-8548-B623-FC486B8DC76E}"/>
              </a:ext>
            </a:extLst>
          </p:cNvPr>
          <p:cNvSpPr/>
          <p:nvPr/>
        </p:nvSpPr>
        <p:spPr>
          <a:xfrm>
            <a:off x="345024" y="2235428"/>
            <a:ext cx="342452" cy="1057672"/>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2" name="Triangle 11">
            <a:extLst>
              <a:ext uri="{FF2B5EF4-FFF2-40B4-BE49-F238E27FC236}">
                <a16:creationId xmlns:a16="http://schemas.microsoft.com/office/drawing/2014/main" id="{E79CB977-A5A9-5046-8D04-D67529B2394F}"/>
              </a:ext>
            </a:extLst>
          </p:cNvPr>
          <p:cNvSpPr/>
          <p:nvPr/>
        </p:nvSpPr>
        <p:spPr>
          <a:xfrm rot="10800000" flipH="1">
            <a:off x="590830" y="2731049"/>
            <a:ext cx="166168" cy="142751"/>
          </a:xfrm>
          <a:prstGeom prst="triangle">
            <a:avLst/>
          </a:prstGeom>
          <a:solidFill>
            <a:srgbClr val="FF0000"/>
          </a:solidFill>
          <a:ln>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860267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a:xfrm>
            <a:off x="190450" y="973394"/>
            <a:ext cx="11655564" cy="5086778"/>
          </a:xfrm>
        </p:spPr>
        <p:txBody>
          <a:bodyPr/>
          <a:lstStyle/>
          <a:p>
            <a:pPr indent="-319971">
              <a:lnSpc>
                <a:spcPct val="100000"/>
              </a:lnSpc>
            </a:pPr>
            <a:r>
              <a:rPr lang="en-US" sz="2400" dirty="0">
                <a:latin typeface="Arial" panose="020B0604020202020204" pitchFamily="34" charset="0"/>
                <a:cs typeface="Arial" panose="020B0604020202020204" pitchFamily="34" charset="0"/>
              </a:rPr>
              <a:t>Exploratory Software</a:t>
            </a:r>
          </a:p>
          <a:p>
            <a:pPr lvl="1" indent="-319971">
              <a:lnSpc>
                <a:spcPct val="100000"/>
              </a:lnSpc>
            </a:pPr>
            <a:r>
              <a:rPr lang="en-US" sz="2400" dirty="0">
                <a:latin typeface="Arial" panose="020B0604020202020204" pitchFamily="34" charset="0"/>
              </a:rPr>
              <a:t>Implies one does not know the outcome</a:t>
            </a:r>
          </a:p>
          <a:p>
            <a:pPr lvl="1" indent="-319971">
              <a:lnSpc>
                <a:spcPct val="100000"/>
              </a:lnSpc>
            </a:pPr>
            <a:r>
              <a:rPr lang="en-US" sz="2400" dirty="0">
                <a:latin typeface="Arial" panose="020B0604020202020204" pitchFamily="34" charset="0"/>
              </a:rPr>
              <a:t>Still determining where model is valid</a:t>
            </a:r>
          </a:p>
          <a:p>
            <a:pPr lvl="1" indent="-319971">
              <a:lnSpc>
                <a:spcPct val="100000"/>
              </a:lnSpc>
            </a:pPr>
            <a:r>
              <a:rPr lang="en-US" sz="2400" dirty="0">
                <a:latin typeface="Arial" panose="020B0604020202020204" pitchFamily="34" charset="0"/>
              </a:rPr>
              <a:t>Validation from domain experts feeds back into design</a:t>
            </a:r>
          </a:p>
          <a:p>
            <a:pPr indent="-319971">
              <a:lnSpc>
                <a:spcPct val="100000"/>
              </a:lnSpc>
            </a:pPr>
            <a:r>
              <a:rPr lang="en-US" sz="2400" dirty="0">
                <a:latin typeface="Arial" panose="020B0604020202020204" pitchFamily="34" charset="0"/>
                <a:cs typeface="Arial" panose="020B0604020202020204" pitchFamily="34" charset="0"/>
              </a:rPr>
              <a:t>Legacy Codes</a:t>
            </a:r>
          </a:p>
          <a:p>
            <a:pPr lvl="1" indent="-319971">
              <a:lnSpc>
                <a:spcPct val="100000"/>
              </a:lnSpc>
            </a:pPr>
            <a:r>
              <a:rPr lang="en-US" sz="2400" dirty="0">
                <a:latin typeface="Arial" panose="020B0604020202020204" pitchFamily="34" charset="0"/>
              </a:rPr>
              <a:t>Original verification has been lost in the mists of time.</a:t>
            </a:r>
          </a:p>
          <a:p>
            <a:pPr lvl="1" indent="-319971">
              <a:lnSpc>
                <a:spcPct val="100000"/>
              </a:lnSpc>
            </a:pPr>
            <a:r>
              <a:rPr lang="en-US" sz="2400" dirty="0">
                <a:latin typeface="Arial" panose="020B0604020202020204" pitchFamily="34" charset="0"/>
              </a:rPr>
              <a:t>Assumptions, conditions, interactions unknown: “Bad code or necessary evil?”</a:t>
            </a:r>
          </a:p>
          <a:p>
            <a:pPr indent="-319971">
              <a:lnSpc>
                <a:spcPct val="100000"/>
              </a:lnSpc>
            </a:pPr>
            <a:r>
              <a:rPr lang="en-US" sz="2400" dirty="0">
                <a:latin typeface="Arial" panose="020B0604020202020204" pitchFamily="34" charset="0"/>
                <a:cs typeface="Arial" panose="020B0604020202020204" pitchFamily="34" charset="0"/>
              </a:rPr>
              <a:t>Releasing Codes</a:t>
            </a:r>
          </a:p>
          <a:p>
            <a:pPr lvl="1" indent="-319971">
              <a:lnSpc>
                <a:spcPct val="100000"/>
              </a:lnSpc>
            </a:pPr>
            <a:r>
              <a:rPr lang="en-US" sz="2400" dirty="0">
                <a:latin typeface="Arial" panose="020B0604020202020204" pitchFamily="34" charset="0"/>
              </a:rPr>
              <a:t>Code review to check scope of problem, solution, and documentation.</a:t>
            </a:r>
          </a:p>
          <a:p>
            <a:pPr lvl="1" indent="-319971">
              <a:lnSpc>
                <a:spcPct val="100000"/>
              </a:lnSpc>
            </a:pPr>
            <a:r>
              <a:rPr lang="en-US" sz="2400" dirty="0">
                <a:latin typeface="Arial" panose="020B0604020202020204" pitchFamily="34" charset="0"/>
              </a:rPr>
              <a:t>Verification before product release is a cost-effective way to prevent defects from getting through.</a:t>
            </a:r>
          </a:p>
        </p:txBody>
      </p:sp>
    </p:spTree>
    <p:extLst>
      <p:ext uri="{BB962C8B-B14F-4D97-AF65-F5344CB8AC3E}">
        <p14:creationId xmlns:p14="http://schemas.microsoft.com/office/powerpoint/2010/main" val="366273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Python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3679634" y="411480"/>
            <a:ext cx="5074059" cy="1169551"/>
          </a:xfrm>
          <a:prstGeom prst="rect">
            <a:avLst/>
          </a:prstGeom>
          <a:solidFill>
            <a:schemeClr val="tx1"/>
          </a:solidFill>
        </p:spPr>
        <p:txBody>
          <a:bodyPr wrap="square">
            <a:spAutoFit/>
          </a:bodyPr>
          <a:lstStyle/>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pip install </a:t>
            </a:r>
            <a:r>
              <a:rPr lang="en-US" sz="1400" b="1" dirty="0" err="1">
                <a:solidFill>
                  <a:srgbClr val="00FA00"/>
                </a:solidFill>
                <a:latin typeface="Menlo" panose="020B0609030804020204" pitchFamily="49" charset="0"/>
              </a:rPr>
              <a:t>pyscaffold</a:t>
            </a:r>
            <a:endParaRPr lang="en-US" sz="1400" b="1" dirty="0">
              <a:solidFill>
                <a:srgbClr val="00FA00"/>
              </a:solidFill>
              <a:latin typeface="Menlo" panose="020B0609030804020204" pitchFamily="49" charset="0"/>
            </a:endParaRP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pip install tox</a:t>
            </a:r>
          </a:p>
          <a:p>
            <a:r>
              <a:rPr lang="en-US" sz="1400" dirty="0">
                <a:solidFill>
                  <a:schemeClr val="bg2"/>
                </a:solidFill>
                <a:latin typeface="Menlo" panose="020B0609030804020204" pitchFamily="49" charset="0"/>
              </a:rPr>
              <a:t>$ </a:t>
            </a:r>
            <a:r>
              <a:rPr lang="en-US" sz="1400" b="1" dirty="0" err="1">
                <a:solidFill>
                  <a:srgbClr val="00FA00"/>
                </a:solidFill>
                <a:latin typeface="Menlo" panose="020B0609030804020204" pitchFamily="49" charset="0"/>
              </a:rPr>
              <a:t>putup</a:t>
            </a:r>
            <a:r>
              <a:rPr lang="en-US" sz="1400" b="1" dirty="0">
                <a:solidFill>
                  <a:srgbClr val="00FA00"/>
                </a:solidFill>
                <a:latin typeface="Menlo" panose="020B0609030804020204" pitchFamily="49" charset="0"/>
              </a:rPr>
              <a:t> </a:t>
            </a:r>
            <a:r>
              <a:rPr lang="en-US" sz="1400" b="1" dirty="0" err="1">
                <a:solidFill>
                  <a:srgbClr val="00FA00"/>
                </a:solidFill>
                <a:latin typeface="Menlo" panose="020B0609030804020204" pitchFamily="49" charset="0"/>
              </a:rPr>
              <a:t>autoQCT</a:t>
            </a:r>
            <a:endParaRPr lang="en-US" sz="1400" b="1" dirty="0">
              <a:solidFill>
                <a:srgbClr val="00FA00"/>
              </a:solidFill>
              <a:latin typeface="Menlo" panose="020B0609030804020204" pitchFamily="49" charset="0"/>
            </a:endParaRP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cd </a:t>
            </a:r>
            <a:r>
              <a:rPr lang="en-US" sz="1400" b="1" dirty="0" err="1">
                <a:solidFill>
                  <a:srgbClr val="00FA00"/>
                </a:solidFill>
                <a:latin typeface="Menlo" panose="020B0609030804020204" pitchFamily="49" charset="0"/>
              </a:rPr>
              <a:t>autoQCT</a:t>
            </a:r>
            <a:r>
              <a:rPr lang="en-US" sz="1400" b="1" dirty="0">
                <a:solidFill>
                  <a:schemeClr val="bg2"/>
                </a:solidFill>
                <a:latin typeface="Menlo" panose="020B0609030804020204" pitchFamily="49" charset="0"/>
              </a:rPr>
              <a:t> # tests in tests/ subdir.</a:t>
            </a: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tox</a:t>
            </a:r>
          </a:p>
        </p:txBody>
      </p:sp>
      <p:sp>
        <p:nvSpPr>
          <p:cNvPr id="9" name="Rectangle 8">
            <a:extLst>
              <a:ext uri="{FF2B5EF4-FFF2-40B4-BE49-F238E27FC236}">
                <a16:creationId xmlns:a16="http://schemas.microsoft.com/office/drawing/2014/main" id="{1006434A-0222-5643-8057-D12E2DDA8E3D}"/>
              </a:ext>
            </a:extLst>
          </p:cNvPr>
          <p:cNvSpPr/>
          <p:nvPr/>
        </p:nvSpPr>
        <p:spPr>
          <a:xfrm>
            <a:off x="186080" y="1690135"/>
            <a:ext cx="8567613" cy="4770537"/>
          </a:xfrm>
          <a:prstGeom prst="rect">
            <a:avLst/>
          </a:prstGeom>
          <a:solidFill>
            <a:schemeClr val="tx1"/>
          </a:solidFill>
        </p:spPr>
        <p:txBody>
          <a:bodyPr wrap="square">
            <a:spAutoFit/>
          </a:bodyPr>
          <a:lstStyle/>
          <a:p>
            <a:r>
              <a:rPr lang="en-US" sz="1600" dirty="0">
                <a:solidFill>
                  <a:schemeClr val="bg2"/>
                </a:solidFill>
              </a:rPr>
              <a:t>default run-test: commands[0] | </a:t>
            </a:r>
            <a:r>
              <a:rPr lang="en-US" sz="1600" dirty="0" err="1">
                <a:solidFill>
                  <a:schemeClr val="bg2"/>
                </a:solidFill>
              </a:rPr>
              <a:t>pytest</a:t>
            </a:r>
            <a:endParaRPr lang="en-US" sz="1600" dirty="0">
              <a:solidFill>
                <a:schemeClr val="bg2"/>
              </a:solidFill>
            </a:endParaRPr>
          </a:p>
          <a:p>
            <a:r>
              <a:rPr lang="en-US" sz="1600" dirty="0">
                <a:solidFill>
                  <a:schemeClr val="bg2"/>
                </a:solidFill>
              </a:rPr>
              <a:t>======================= test session starts ========================</a:t>
            </a:r>
          </a:p>
          <a:p>
            <a:r>
              <a:rPr lang="en-US" sz="1600" dirty="0">
                <a:solidFill>
                  <a:schemeClr val="bg2"/>
                </a:solidFill>
              </a:rPr>
              <a:t>platform </a:t>
            </a:r>
            <a:r>
              <a:rPr lang="en-US" sz="1600" dirty="0" err="1">
                <a:solidFill>
                  <a:schemeClr val="bg2"/>
                </a:solidFill>
              </a:rPr>
              <a:t>darwin</a:t>
            </a:r>
            <a:r>
              <a:rPr lang="en-US" sz="1600" dirty="0">
                <a:solidFill>
                  <a:schemeClr val="bg2"/>
                </a:solidFill>
              </a:rPr>
              <a:t> -- Python 3.9.0, pytest-6.2.2, py-1.10.0, pluggy-0.13.1 -- plugins: cov-2.11.1</a:t>
            </a:r>
          </a:p>
          <a:p>
            <a:r>
              <a:rPr lang="en-US" sz="1600" i="1" dirty="0">
                <a:solidFill>
                  <a:schemeClr val="bg2"/>
                </a:solidFill>
              </a:rPr>
              <a:t>collected 2 items                                                  </a:t>
            </a:r>
            <a:br>
              <a:rPr lang="en-US" sz="1600" dirty="0">
                <a:solidFill>
                  <a:schemeClr val="bg2"/>
                </a:solidFill>
              </a:rPr>
            </a:br>
            <a:endParaRPr lang="en-US" sz="1600" dirty="0">
              <a:solidFill>
                <a:schemeClr val="bg2"/>
              </a:solidFill>
            </a:endParaRPr>
          </a:p>
          <a:p>
            <a:r>
              <a:rPr lang="en-US" sz="1600" dirty="0">
                <a:solidFill>
                  <a:schemeClr val="bg2"/>
                </a:solidFill>
              </a:rPr>
              <a:t>tests/</a:t>
            </a:r>
            <a:r>
              <a:rPr lang="en-US" sz="1600" dirty="0" err="1">
                <a:solidFill>
                  <a:schemeClr val="bg2"/>
                </a:solidFill>
              </a:rPr>
              <a:t>test_skeleton.py</a:t>
            </a:r>
            <a:r>
              <a:rPr lang="en-US" sz="1600" dirty="0">
                <a:solidFill>
                  <a:schemeClr val="bg2"/>
                </a:solidFill>
              </a:rPr>
              <a:t>::</a:t>
            </a:r>
            <a:r>
              <a:rPr lang="en-US" sz="1600" dirty="0" err="1">
                <a:solidFill>
                  <a:schemeClr val="bg2"/>
                </a:solidFill>
              </a:rPr>
              <a:t>test_fib</a:t>
            </a:r>
            <a:r>
              <a:rPr lang="en-US" sz="1600" dirty="0">
                <a:solidFill>
                  <a:schemeClr val="bg2"/>
                </a:solidFill>
              </a:rPr>
              <a:t> </a:t>
            </a:r>
            <a:r>
              <a:rPr lang="en-US" sz="1600" dirty="0">
                <a:solidFill>
                  <a:srgbClr val="92D050"/>
                </a:solidFill>
              </a:rPr>
              <a:t>PASSED</a:t>
            </a:r>
            <a:r>
              <a:rPr lang="en-US" sz="1600" dirty="0">
                <a:solidFill>
                  <a:srgbClr val="15FF04"/>
                </a:solidFill>
              </a:rPr>
              <a:t>                      </a:t>
            </a:r>
            <a:r>
              <a:rPr lang="en-US" sz="1600" dirty="0">
                <a:solidFill>
                  <a:srgbClr val="92D050"/>
                </a:solidFill>
              </a:rPr>
              <a:t>[ 50%]</a:t>
            </a:r>
          </a:p>
          <a:p>
            <a:r>
              <a:rPr lang="en-US" sz="1600" dirty="0">
                <a:solidFill>
                  <a:schemeClr val="bg2"/>
                </a:solidFill>
              </a:rPr>
              <a:t>tests/</a:t>
            </a:r>
            <a:r>
              <a:rPr lang="en-US" sz="1600" dirty="0" err="1">
                <a:solidFill>
                  <a:schemeClr val="bg2"/>
                </a:solidFill>
              </a:rPr>
              <a:t>test_skeleton.py</a:t>
            </a:r>
            <a:r>
              <a:rPr lang="en-US" sz="1600" dirty="0">
                <a:solidFill>
                  <a:schemeClr val="bg2"/>
                </a:solidFill>
              </a:rPr>
              <a:t>::</a:t>
            </a:r>
            <a:r>
              <a:rPr lang="en-US" sz="1600" dirty="0" err="1">
                <a:solidFill>
                  <a:schemeClr val="bg2"/>
                </a:solidFill>
              </a:rPr>
              <a:t>test_main</a:t>
            </a:r>
            <a:r>
              <a:rPr lang="en-US" sz="1600" dirty="0">
                <a:solidFill>
                  <a:schemeClr val="bg2"/>
                </a:solidFill>
              </a:rPr>
              <a:t> </a:t>
            </a:r>
            <a:r>
              <a:rPr lang="en-US" sz="1600" dirty="0">
                <a:solidFill>
                  <a:srgbClr val="92D050"/>
                </a:solidFill>
              </a:rPr>
              <a:t>PASSED</a:t>
            </a:r>
            <a:r>
              <a:rPr lang="en-US" sz="1600" dirty="0">
                <a:solidFill>
                  <a:srgbClr val="15FF04"/>
                </a:solidFill>
              </a:rPr>
              <a:t>                     </a:t>
            </a:r>
            <a:r>
              <a:rPr lang="en-US" sz="1600" dirty="0">
                <a:solidFill>
                  <a:srgbClr val="92D050"/>
                </a:solidFill>
              </a:rPr>
              <a:t>[100%]</a:t>
            </a:r>
            <a:br>
              <a:rPr lang="en-US" sz="1600" dirty="0">
                <a:solidFill>
                  <a:schemeClr val="bg2"/>
                </a:solidFill>
              </a:rPr>
            </a:br>
            <a:endParaRPr lang="en-US" sz="1600" dirty="0">
              <a:solidFill>
                <a:schemeClr val="bg2"/>
              </a:solidFill>
            </a:endParaRPr>
          </a:p>
          <a:p>
            <a:r>
              <a:rPr lang="en-US" sz="1600" dirty="0">
                <a:solidFill>
                  <a:schemeClr val="bg2"/>
                </a:solidFill>
              </a:rPr>
              <a:t>---------- coverage: platform </a:t>
            </a:r>
            <a:r>
              <a:rPr lang="en-US" sz="1600" dirty="0" err="1">
                <a:solidFill>
                  <a:schemeClr val="bg2"/>
                </a:solidFill>
              </a:rPr>
              <a:t>darwin</a:t>
            </a:r>
            <a:r>
              <a:rPr lang="en-US" sz="1600" dirty="0">
                <a:solidFill>
                  <a:schemeClr val="bg2"/>
                </a:solidFill>
              </a:rPr>
              <a:t>, python 3.9.0-final-0 -----------</a:t>
            </a:r>
          </a:p>
          <a:p>
            <a:r>
              <a:rPr lang="en-US" sz="1600" dirty="0">
                <a:solidFill>
                  <a:schemeClr val="bg2"/>
                </a:solidFill>
              </a:rPr>
              <a:t>Name                      </a:t>
            </a:r>
            <a:r>
              <a:rPr lang="en-US" sz="1600" dirty="0" err="1">
                <a:solidFill>
                  <a:schemeClr val="bg2"/>
                </a:solidFill>
              </a:rPr>
              <a:t>Stmts</a:t>
            </a:r>
            <a:r>
              <a:rPr lang="en-US" sz="1600" dirty="0">
                <a:solidFill>
                  <a:schemeClr val="bg2"/>
                </a:solidFill>
              </a:rPr>
              <a:t>   Miss Branch </a:t>
            </a:r>
            <a:r>
              <a:rPr lang="en-US" sz="1600" dirty="0" err="1">
                <a:solidFill>
                  <a:schemeClr val="bg2"/>
                </a:solidFill>
              </a:rPr>
              <a:t>BrPart</a:t>
            </a:r>
            <a:r>
              <a:rPr lang="en-US" sz="1600" dirty="0">
                <a:solidFill>
                  <a:schemeClr val="bg2"/>
                </a:solidFill>
              </a:rPr>
              <a:t>  Cover   Missing</a:t>
            </a:r>
          </a:p>
          <a:p>
            <a:r>
              <a:rPr lang="en-US" sz="1600" dirty="0">
                <a:solidFill>
                  <a:schemeClr val="bg2"/>
                </a:solidFill>
              </a:rPr>
              <a:t>---------------------------------------------------------------------</a:t>
            </a:r>
          </a:p>
          <a:p>
            <a:r>
              <a:rPr lang="en-US" sz="1600" dirty="0" err="1">
                <a:solidFill>
                  <a:schemeClr val="bg2"/>
                </a:solidFill>
              </a:rPr>
              <a:t>src</a:t>
            </a:r>
            <a:r>
              <a:rPr lang="en-US" sz="1600" dirty="0">
                <a:solidFill>
                  <a:schemeClr val="bg2"/>
                </a:solidFill>
              </a:rPr>
              <a:t>/</a:t>
            </a:r>
            <a:r>
              <a:rPr lang="en-US" sz="1600" dirty="0" err="1">
                <a:solidFill>
                  <a:schemeClr val="bg2"/>
                </a:solidFill>
              </a:rPr>
              <a:t>autoqct</a:t>
            </a:r>
            <a:r>
              <a:rPr lang="en-US" sz="1600" dirty="0">
                <a:solidFill>
                  <a:schemeClr val="bg2"/>
                </a:solidFill>
              </a:rPr>
              <a:t>/__</a:t>
            </a:r>
            <a:r>
              <a:rPr lang="en-US" sz="1600" dirty="0" err="1">
                <a:solidFill>
                  <a:schemeClr val="bg2"/>
                </a:solidFill>
              </a:rPr>
              <a:t>init</a:t>
            </a:r>
            <a:r>
              <a:rPr lang="en-US" sz="1600" dirty="0">
                <a:solidFill>
                  <a:schemeClr val="bg2"/>
                </a:solidFill>
              </a:rPr>
              <a:t>__.</a:t>
            </a:r>
            <a:r>
              <a:rPr lang="en-US" sz="1600" dirty="0" err="1">
                <a:solidFill>
                  <a:schemeClr val="bg2"/>
                </a:solidFill>
              </a:rPr>
              <a:t>py</a:t>
            </a:r>
            <a:r>
              <a:rPr lang="en-US" sz="1600" dirty="0">
                <a:solidFill>
                  <a:schemeClr val="bg2"/>
                </a:solidFill>
              </a:rPr>
              <a:t>       6      0      0      0   100%</a:t>
            </a:r>
          </a:p>
          <a:p>
            <a:r>
              <a:rPr lang="en-US" sz="1600" dirty="0" err="1">
                <a:solidFill>
                  <a:schemeClr val="bg2"/>
                </a:solidFill>
              </a:rPr>
              <a:t>src</a:t>
            </a:r>
            <a:r>
              <a:rPr lang="en-US" sz="1600" dirty="0">
                <a:solidFill>
                  <a:schemeClr val="bg2"/>
                </a:solidFill>
              </a:rPr>
              <a:t>/</a:t>
            </a:r>
            <a:r>
              <a:rPr lang="en-US" sz="1600" dirty="0" err="1">
                <a:solidFill>
                  <a:schemeClr val="bg2"/>
                </a:solidFill>
              </a:rPr>
              <a:t>autoqct</a:t>
            </a:r>
            <a:r>
              <a:rPr lang="en-US" sz="1600" dirty="0">
                <a:solidFill>
                  <a:schemeClr val="bg2"/>
                </a:solidFill>
              </a:rPr>
              <a:t>/</a:t>
            </a:r>
            <a:r>
              <a:rPr lang="en-US" sz="1600" dirty="0" err="1">
                <a:solidFill>
                  <a:schemeClr val="bg2"/>
                </a:solidFill>
              </a:rPr>
              <a:t>skeleton.py</a:t>
            </a:r>
            <a:r>
              <a:rPr lang="en-US" sz="1600" dirty="0">
                <a:solidFill>
                  <a:schemeClr val="bg2"/>
                </a:solidFill>
              </a:rPr>
              <a:t>      32      1      2      0    97%   135</a:t>
            </a:r>
          </a:p>
          <a:p>
            <a:r>
              <a:rPr lang="en-US" sz="1600" dirty="0">
                <a:solidFill>
                  <a:schemeClr val="bg2"/>
                </a:solidFill>
              </a:rPr>
              <a:t>---------------------------------------------------------------------</a:t>
            </a:r>
          </a:p>
          <a:p>
            <a:r>
              <a:rPr lang="en-US" sz="1600" dirty="0">
                <a:solidFill>
                  <a:schemeClr val="bg2"/>
                </a:solidFill>
              </a:rPr>
              <a:t>TOTAL                        38      1      2      0    98%</a:t>
            </a:r>
          </a:p>
          <a:p>
            <a:endParaRPr lang="en-US" sz="1600" dirty="0">
              <a:solidFill>
                <a:schemeClr val="bg2"/>
              </a:solidFill>
            </a:endParaRPr>
          </a:p>
          <a:p>
            <a:r>
              <a:rPr lang="en-US" sz="1600" dirty="0">
                <a:solidFill>
                  <a:schemeClr val="bg2"/>
                </a:solidFill>
              </a:rPr>
              <a:t>======================== 2 passed in 0.07s =========================</a:t>
            </a:r>
          </a:p>
          <a:p>
            <a:r>
              <a:rPr lang="en-US" sz="1600" dirty="0">
                <a:solidFill>
                  <a:srgbClr val="92D050"/>
                </a:solidFill>
              </a:rPr>
              <a:t>  default: commands succeeded</a:t>
            </a:r>
          </a:p>
          <a:p>
            <a:r>
              <a:rPr lang="en-US" sz="1600" dirty="0">
                <a:solidFill>
                  <a:srgbClr val="15FF04"/>
                </a:solidFill>
              </a:rPr>
              <a:t>  </a:t>
            </a:r>
            <a:r>
              <a:rPr lang="en-US" sz="1600" dirty="0">
                <a:solidFill>
                  <a:srgbClr val="92D050"/>
                </a:solidFill>
              </a:rPr>
              <a:t>congratulations :)</a:t>
            </a:r>
          </a:p>
        </p:txBody>
      </p:sp>
      <p:pic>
        <p:nvPicPr>
          <p:cNvPr id="1026" name="Picture 2" descr="PyScaffold logo">
            <a:extLst>
              <a:ext uri="{FF2B5EF4-FFF2-40B4-BE49-F238E27FC236}">
                <a16:creationId xmlns:a16="http://schemas.microsoft.com/office/drawing/2014/main" id="{8DE024FF-8A6C-8349-96BC-2D461D402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795" y="411480"/>
            <a:ext cx="2742381" cy="27423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90A92A-19CD-6A4A-929F-6D023A8342FB}"/>
              </a:ext>
            </a:extLst>
          </p:cNvPr>
          <p:cNvSpPr txBox="1"/>
          <p:nvPr/>
        </p:nvSpPr>
        <p:spPr>
          <a:xfrm>
            <a:off x="9780779" y="3272929"/>
            <a:ext cx="1786932" cy="433965"/>
          </a:xfrm>
          <a:prstGeom prst="rect">
            <a:avLst/>
          </a:prstGeom>
          <a:noFill/>
        </p:spPr>
        <p:txBody>
          <a:bodyPr wrap="square" lIns="118872" tIns="91440" rIns="118872" bIns="91440" rtlCol="0" anchor="ctr" anchorCtr="0">
            <a:spAutoFit/>
          </a:bodyPr>
          <a:lstStyle/>
          <a:p>
            <a:pPr algn="l">
              <a:lnSpc>
                <a:spcPct val="90000"/>
              </a:lnSpc>
            </a:pPr>
            <a:r>
              <a:rPr lang="en-US" dirty="0" err="1">
                <a:hlinkClick r:id="rId4"/>
              </a:rPr>
              <a:t>pyscaffold.org</a:t>
            </a:r>
            <a:endParaRPr lang="en-US" dirty="0"/>
          </a:p>
        </p:txBody>
      </p:sp>
    </p:spTree>
    <p:extLst>
      <p:ext uri="{BB962C8B-B14F-4D97-AF65-F5344CB8AC3E}">
        <p14:creationId xmlns:p14="http://schemas.microsoft.com/office/powerpoint/2010/main" val="2173799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err="1"/>
              <a:t>CMake</a:t>
            </a:r>
            <a:r>
              <a:rPr lang="en-US" dirty="0"/>
              <a:t>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450591" y="868680"/>
            <a:ext cx="8059227" cy="2462213"/>
          </a:xfrm>
          <a:prstGeom prst="rect">
            <a:avLst/>
          </a:prstGeom>
          <a:solidFill>
            <a:schemeClr val="tx1"/>
          </a:solidFill>
        </p:spPr>
        <p:txBody>
          <a:bodyPr wrap="square">
            <a:spAutoFit/>
          </a:bodyPr>
          <a:lstStyle/>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cat &gt;</a:t>
            </a:r>
            <a:r>
              <a:rPr lang="en-US" sz="1400" b="1" dirty="0" err="1">
                <a:solidFill>
                  <a:srgbClr val="00FA00"/>
                </a:solidFill>
                <a:latin typeface="Menlo" panose="020B0609030804020204" pitchFamily="49" charset="0"/>
              </a:rPr>
              <a:t>CMakeLists.txt</a:t>
            </a:r>
            <a:r>
              <a:rPr lang="en-US" sz="1400" b="1" dirty="0">
                <a:solidFill>
                  <a:srgbClr val="00FA00"/>
                </a:solidFill>
                <a:latin typeface="Menlo" panose="020B0609030804020204" pitchFamily="49" charset="0"/>
              </a:rPr>
              <a:t> &lt;&lt;.</a:t>
            </a:r>
          </a:p>
          <a:p>
            <a:r>
              <a:rPr lang="en-US" sz="1400" dirty="0" err="1">
                <a:solidFill>
                  <a:schemeClr val="bg2"/>
                </a:solidFill>
              </a:rPr>
              <a:t>cmake_minimum_required</a:t>
            </a:r>
            <a:r>
              <a:rPr lang="en-US" sz="1400" dirty="0">
                <a:solidFill>
                  <a:schemeClr val="bg2"/>
                </a:solidFill>
              </a:rPr>
              <a:t>(VERSION 3.8)</a:t>
            </a:r>
          </a:p>
          <a:p>
            <a:r>
              <a:rPr lang="en-US" sz="1400" dirty="0">
                <a:solidFill>
                  <a:schemeClr val="bg2"/>
                </a:solidFill>
              </a:rPr>
              <a:t>project( blank )</a:t>
            </a:r>
          </a:p>
          <a:p>
            <a:r>
              <a:rPr lang="en-US" sz="1400" dirty="0">
                <a:solidFill>
                  <a:schemeClr val="bg2"/>
                </a:solidFill>
              </a:rPr>
              <a:t>set(CMAKE_CXX_STANDARD 11)</a:t>
            </a:r>
          </a:p>
          <a:p>
            <a:r>
              <a:rPr lang="en-US" sz="1400" dirty="0">
                <a:solidFill>
                  <a:schemeClr val="bg2"/>
                </a:solidFill>
              </a:rPr>
              <a:t>set(CMAKE_CXX_STANDARD_REQUIRED ON)</a:t>
            </a:r>
          </a:p>
          <a:p>
            <a:r>
              <a:rPr lang="en-US" sz="1400" dirty="0">
                <a:solidFill>
                  <a:schemeClr val="bg2"/>
                </a:solidFill>
              </a:rPr>
              <a:t>include(</a:t>
            </a:r>
            <a:r>
              <a:rPr lang="en-US" sz="1400" dirty="0" err="1">
                <a:solidFill>
                  <a:schemeClr val="bg2"/>
                </a:solidFill>
              </a:rPr>
              <a:t>blt</a:t>
            </a:r>
            <a:r>
              <a:rPr lang="en-US" sz="1400" dirty="0">
                <a:solidFill>
                  <a:schemeClr val="bg2"/>
                </a:solidFill>
              </a:rPr>
              <a:t>/</a:t>
            </a:r>
            <a:r>
              <a:rPr lang="en-US" sz="1400" dirty="0" err="1">
                <a:solidFill>
                  <a:schemeClr val="bg2"/>
                </a:solidFill>
              </a:rPr>
              <a:t>SetupBLT.cmake</a:t>
            </a:r>
            <a:r>
              <a:rPr lang="en-US" sz="1400" dirty="0">
                <a:solidFill>
                  <a:schemeClr val="bg2"/>
                </a:solidFill>
              </a:rPr>
              <a:t>)</a:t>
            </a:r>
          </a:p>
          <a:p>
            <a:r>
              <a:rPr lang="en-US" sz="1400" b="1" dirty="0">
                <a:solidFill>
                  <a:srgbClr val="00FA00"/>
                </a:solidFill>
                <a:latin typeface="Menlo" panose="020B0609030804020204" pitchFamily="49" charset="0"/>
              </a:rPr>
              <a:t>.</a:t>
            </a: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git clone https://</a:t>
            </a:r>
            <a:r>
              <a:rPr lang="en-US" sz="1400" b="1" dirty="0" err="1">
                <a:solidFill>
                  <a:srgbClr val="00FA00"/>
                </a:solidFill>
                <a:latin typeface="Menlo" panose="020B0609030804020204" pitchFamily="49" charset="0"/>
              </a:rPr>
              <a:t>github.com</a:t>
            </a:r>
            <a:r>
              <a:rPr lang="en-US" sz="1400" b="1" dirty="0">
                <a:solidFill>
                  <a:srgbClr val="00FA00"/>
                </a:solidFill>
                <a:latin typeface="Menlo" panose="020B0609030804020204" pitchFamily="49" charset="0"/>
              </a:rPr>
              <a:t>/LLNL/</a:t>
            </a:r>
            <a:r>
              <a:rPr lang="en-US" sz="1400" b="1" dirty="0" err="1">
                <a:solidFill>
                  <a:srgbClr val="00FA00"/>
                </a:solidFill>
                <a:latin typeface="Menlo" panose="020B0609030804020204" pitchFamily="49" charset="0"/>
              </a:rPr>
              <a:t>blt</a:t>
            </a:r>
            <a:r>
              <a:rPr lang="en-US" sz="1400" b="1" dirty="0">
                <a:solidFill>
                  <a:srgbClr val="00FA00"/>
                </a:solidFill>
                <a:latin typeface="Menlo" panose="020B0609030804020204" pitchFamily="49" charset="0"/>
              </a:rPr>
              <a:t>/</a:t>
            </a:r>
          </a:p>
          <a:p>
            <a:r>
              <a:rPr lang="en-US" sz="1400" dirty="0">
                <a:solidFill>
                  <a:schemeClr val="bg2"/>
                </a:solidFill>
                <a:latin typeface="Menlo" panose="020B0609030804020204" pitchFamily="49" charset="0"/>
              </a:rPr>
              <a:t>$ </a:t>
            </a:r>
            <a:r>
              <a:rPr lang="en-US" sz="1400" b="1" dirty="0" err="1">
                <a:solidFill>
                  <a:srgbClr val="00FA00"/>
                </a:solidFill>
                <a:latin typeface="Menlo" panose="020B0609030804020204" pitchFamily="49" charset="0"/>
              </a:rPr>
              <a:t>mkdir</a:t>
            </a:r>
            <a:r>
              <a:rPr lang="en-US" sz="1400" b="1" dirty="0">
                <a:solidFill>
                  <a:srgbClr val="00FA00"/>
                </a:solidFill>
                <a:latin typeface="Menlo" panose="020B0609030804020204" pitchFamily="49" charset="0"/>
              </a:rPr>
              <a:t> build &amp;&amp; cd build</a:t>
            </a:r>
          </a:p>
          <a:p>
            <a:r>
              <a:rPr lang="en-US" sz="1400" dirty="0">
                <a:solidFill>
                  <a:schemeClr val="bg2"/>
                </a:solidFill>
                <a:latin typeface="Menlo" panose="020B0609030804020204" pitchFamily="49" charset="0"/>
              </a:rPr>
              <a:t>$ </a:t>
            </a:r>
            <a:r>
              <a:rPr lang="en-US" sz="1400" b="1" dirty="0" err="1">
                <a:solidFill>
                  <a:srgbClr val="00FA00"/>
                </a:solidFill>
                <a:latin typeface="Menlo" panose="020B0609030804020204" pitchFamily="49" charset="0"/>
              </a:rPr>
              <a:t>cmake</a:t>
            </a:r>
            <a:r>
              <a:rPr lang="en-US" sz="1400" b="1" dirty="0">
                <a:solidFill>
                  <a:srgbClr val="00FA00"/>
                </a:solidFill>
                <a:latin typeface="Menlo" panose="020B0609030804020204" pitchFamily="49" charset="0"/>
              </a:rPr>
              <a:t> ..</a:t>
            </a: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make –j</a:t>
            </a:r>
          </a:p>
        </p:txBody>
      </p:sp>
      <p:sp>
        <p:nvSpPr>
          <p:cNvPr id="9" name="Rectangle 8">
            <a:extLst>
              <a:ext uri="{FF2B5EF4-FFF2-40B4-BE49-F238E27FC236}">
                <a16:creationId xmlns:a16="http://schemas.microsoft.com/office/drawing/2014/main" id="{1006434A-0222-5643-8057-D12E2DDA8E3D}"/>
              </a:ext>
            </a:extLst>
          </p:cNvPr>
          <p:cNvSpPr/>
          <p:nvPr/>
        </p:nvSpPr>
        <p:spPr>
          <a:xfrm>
            <a:off x="450166" y="3518827"/>
            <a:ext cx="8059652" cy="3046988"/>
          </a:xfrm>
          <a:prstGeom prst="rect">
            <a:avLst/>
          </a:prstGeom>
          <a:solidFill>
            <a:schemeClr val="tx1"/>
          </a:solidFill>
        </p:spPr>
        <p:txBody>
          <a:bodyPr wrap="square">
            <a:spAutoFit/>
          </a:bodyPr>
          <a:lstStyle/>
          <a:p>
            <a:r>
              <a:rPr lang="en-US" sz="1600" dirty="0">
                <a:solidFill>
                  <a:schemeClr val="bg1"/>
                </a:solidFill>
              </a:rPr>
              <a:t>...</a:t>
            </a:r>
          </a:p>
          <a:p>
            <a:r>
              <a:rPr lang="en-US" sz="1600" dirty="0">
                <a:solidFill>
                  <a:schemeClr val="bg1"/>
                </a:solidFill>
              </a:rPr>
              <a:t>[100%] </a:t>
            </a:r>
            <a:r>
              <a:rPr lang="en-US" sz="1600" dirty="0">
                <a:solidFill>
                  <a:srgbClr val="92D050"/>
                </a:solidFill>
              </a:rPr>
              <a:t>Linking CXX executable ../../../tests/</a:t>
            </a:r>
            <a:r>
              <a:rPr lang="en-US" sz="1600" dirty="0" err="1">
                <a:solidFill>
                  <a:srgbClr val="92D050"/>
                </a:solidFill>
              </a:rPr>
              <a:t>blt_gtest_smoke</a:t>
            </a:r>
            <a:endParaRPr lang="en-US" sz="1600" dirty="0">
              <a:solidFill>
                <a:srgbClr val="92D050"/>
              </a:solidFill>
            </a:endParaRPr>
          </a:p>
          <a:p>
            <a:r>
              <a:rPr lang="en-US" sz="1600" dirty="0">
                <a:solidFill>
                  <a:schemeClr val="bg1"/>
                </a:solidFill>
              </a:rPr>
              <a:t>[100%] Built target </a:t>
            </a:r>
            <a:r>
              <a:rPr lang="en-US" sz="1600" dirty="0" err="1">
                <a:solidFill>
                  <a:schemeClr val="bg1"/>
                </a:solidFill>
              </a:rPr>
              <a:t>blt_gtest_smoke</a:t>
            </a:r>
            <a:endParaRPr lang="en-US" sz="1600" dirty="0">
              <a:solidFill>
                <a:schemeClr val="bg1"/>
              </a:solidFill>
            </a:endParaRPr>
          </a:p>
          <a:p>
            <a:r>
              <a:rPr lang="en-US" sz="1600" dirty="0">
                <a:solidFill>
                  <a:schemeClr val="bg1"/>
                </a:solidFill>
              </a:rPr>
              <a:t>$ </a:t>
            </a:r>
            <a:r>
              <a:rPr lang="en-US" sz="1600" b="1" dirty="0">
                <a:solidFill>
                  <a:srgbClr val="00FA00"/>
                </a:solidFill>
              </a:rPr>
              <a:t>make test</a:t>
            </a:r>
          </a:p>
          <a:p>
            <a:r>
              <a:rPr lang="en-US" sz="1600" dirty="0">
                <a:solidFill>
                  <a:schemeClr val="tx2">
                    <a:lumMod val="40000"/>
                    <a:lumOff val="60000"/>
                  </a:schemeClr>
                </a:solidFill>
              </a:rPr>
              <a:t>Running tests...</a:t>
            </a:r>
          </a:p>
          <a:p>
            <a:r>
              <a:rPr lang="en-US" sz="1600" dirty="0">
                <a:solidFill>
                  <a:schemeClr val="bg1"/>
                </a:solidFill>
              </a:rPr>
              <a:t>Test project /Users/99r/work/</a:t>
            </a:r>
            <a:r>
              <a:rPr lang="en-US" sz="1600" dirty="0" err="1">
                <a:solidFill>
                  <a:schemeClr val="bg1"/>
                </a:solidFill>
              </a:rPr>
              <a:t>autoQCT</a:t>
            </a:r>
            <a:r>
              <a:rPr lang="en-US" sz="1600" dirty="0">
                <a:solidFill>
                  <a:schemeClr val="bg1"/>
                </a:solidFill>
              </a:rPr>
              <a:t>/</a:t>
            </a:r>
            <a:r>
              <a:rPr lang="en-US" sz="1600" dirty="0" err="1">
                <a:solidFill>
                  <a:schemeClr val="bg1"/>
                </a:solidFill>
              </a:rPr>
              <a:t>blank_project</a:t>
            </a:r>
            <a:r>
              <a:rPr lang="en-US" sz="1600" dirty="0">
                <a:solidFill>
                  <a:schemeClr val="bg1"/>
                </a:solidFill>
              </a:rPr>
              <a:t>/build</a:t>
            </a:r>
          </a:p>
          <a:p>
            <a:r>
              <a:rPr lang="en-US" sz="1600" dirty="0">
                <a:solidFill>
                  <a:schemeClr val="bg1"/>
                </a:solidFill>
              </a:rPr>
              <a:t>    Start 1: </a:t>
            </a:r>
            <a:r>
              <a:rPr lang="en-US" sz="1600" dirty="0" err="1">
                <a:solidFill>
                  <a:schemeClr val="bg1"/>
                </a:solidFill>
              </a:rPr>
              <a:t>blt_gtest_smoke</a:t>
            </a:r>
            <a:endParaRPr lang="en-US" sz="1600" dirty="0">
              <a:solidFill>
                <a:schemeClr val="bg1"/>
              </a:solidFill>
            </a:endParaRPr>
          </a:p>
          <a:p>
            <a:r>
              <a:rPr lang="en-US" sz="1600" dirty="0">
                <a:solidFill>
                  <a:schemeClr val="bg1"/>
                </a:solidFill>
              </a:rPr>
              <a:t>1/1 Test #1: </a:t>
            </a:r>
            <a:r>
              <a:rPr lang="en-US" sz="1600" dirty="0" err="1">
                <a:solidFill>
                  <a:schemeClr val="bg1"/>
                </a:solidFill>
              </a:rPr>
              <a:t>blt_gtest_smoke</a:t>
            </a:r>
            <a:r>
              <a:rPr lang="en-US" sz="1600" dirty="0">
                <a:solidFill>
                  <a:schemeClr val="bg1"/>
                </a:solidFill>
              </a:rPr>
              <a:t> ..................   Passed    0.46 sec</a:t>
            </a:r>
          </a:p>
          <a:p>
            <a:endParaRPr lang="en-US" sz="1600" dirty="0">
              <a:solidFill>
                <a:schemeClr val="bg1"/>
              </a:solidFill>
            </a:endParaRPr>
          </a:p>
          <a:p>
            <a:r>
              <a:rPr lang="en-US" sz="1600" dirty="0">
                <a:solidFill>
                  <a:srgbClr val="92D050"/>
                </a:solidFill>
              </a:rPr>
              <a:t>100% tests passed</a:t>
            </a:r>
            <a:r>
              <a:rPr lang="en-US" sz="1600" dirty="0">
                <a:solidFill>
                  <a:schemeClr val="bg1"/>
                </a:solidFill>
              </a:rPr>
              <a:t>, 0 tests failed out of 1</a:t>
            </a:r>
          </a:p>
          <a:p>
            <a:endParaRPr lang="en-US" sz="1600" dirty="0">
              <a:solidFill>
                <a:schemeClr val="bg1"/>
              </a:solidFill>
            </a:endParaRPr>
          </a:p>
          <a:p>
            <a:r>
              <a:rPr lang="en-US" sz="1600" dirty="0">
                <a:solidFill>
                  <a:schemeClr val="bg1"/>
                </a:solidFill>
              </a:rPr>
              <a:t>Total Test time (real) =   0.46 sec</a:t>
            </a:r>
          </a:p>
        </p:txBody>
      </p:sp>
      <p:pic>
        <p:nvPicPr>
          <p:cNvPr id="2050" name="Picture 2" descr="BLT">
            <a:extLst>
              <a:ext uri="{FF2B5EF4-FFF2-40B4-BE49-F238E27FC236}">
                <a16:creationId xmlns:a16="http://schemas.microsoft.com/office/drawing/2014/main" id="{F84D9ECA-1B57-A54E-A577-FC9E19AE95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6516" y="352080"/>
            <a:ext cx="3372223" cy="22130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BE4D80-B84A-D24B-8C7E-529A4A226712}"/>
              </a:ext>
            </a:extLst>
          </p:cNvPr>
          <p:cNvSpPr txBox="1"/>
          <p:nvPr/>
        </p:nvSpPr>
        <p:spPr>
          <a:xfrm>
            <a:off x="9117408" y="2565101"/>
            <a:ext cx="2530438" cy="433965"/>
          </a:xfrm>
          <a:prstGeom prst="rect">
            <a:avLst/>
          </a:prstGeom>
          <a:noFill/>
        </p:spPr>
        <p:txBody>
          <a:bodyPr wrap="square" lIns="118872" tIns="91440" rIns="118872" bIns="91440" rtlCol="0" anchor="ctr" anchorCtr="0">
            <a:spAutoFit/>
          </a:bodyPr>
          <a:lstStyle/>
          <a:p>
            <a:pPr>
              <a:lnSpc>
                <a:spcPct val="90000"/>
              </a:lnSpc>
            </a:pPr>
            <a:r>
              <a:rPr lang="en-US" dirty="0" err="1">
                <a:hlinkClick r:id="rId4"/>
              </a:rPr>
              <a:t>llnl-blt.readthedocs.io</a:t>
            </a:r>
            <a:endParaRPr lang="en-US" dirty="0"/>
          </a:p>
        </p:txBody>
      </p:sp>
    </p:spTree>
    <p:extLst>
      <p:ext uri="{BB962C8B-B14F-4D97-AF65-F5344CB8AC3E}">
        <p14:creationId xmlns:p14="http://schemas.microsoft.com/office/powerpoint/2010/main" val="2582852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p:txBody>
          <a:bodyPr/>
          <a:lstStyle/>
          <a:p>
            <a:r>
              <a:rPr lang="en-US" dirty="0"/>
              <a:t>Going Further</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p:txBody>
          <a:bodyPr/>
          <a:lstStyle/>
          <a:p>
            <a:r>
              <a:rPr lang="en-US" sz="2800" dirty="0"/>
              <a:t>C, C++, Fortran</a:t>
            </a:r>
          </a:p>
          <a:p>
            <a:pPr lvl="1"/>
            <a:r>
              <a:rPr lang="en-US" sz="2400" dirty="0"/>
              <a:t>Running and Reporting Tests: </a:t>
            </a:r>
            <a:r>
              <a:rPr lang="en-US" sz="2400" dirty="0" err="1"/>
              <a:t>ctest</a:t>
            </a:r>
            <a:r>
              <a:rPr lang="en-US" sz="2400" dirty="0"/>
              <a:t> / </a:t>
            </a:r>
            <a:r>
              <a:rPr lang="en-US" sz="2400" dirty="0" err="1"/>
              <a:t>cdash</a:t>
            </a:r>
            <a:r>
              <a:rPr lang="en-US" sz="2400" dirty="0"/>
              <a:t> / </a:t>
            </a:r>
            <a:r>
              <a:rPr lang="en-US" sz="2400" dirty="0" err="1"/>
              <a:t>pFUnit</a:t>
            </a:r>
            <a:r>
              <a:rPr lang="en-US" sz="2400" dirty="0"/>
              <a:t> / </a:t>
            </a:r>
            <a:r>
              <a:rPr lang="en-US" sz="2400" dirty="0" err="1"/>
              <a:t>FlashTest</a:t>
            </a:r>
            <a:endParaRPr lang="en-US" sz="2400" dirty="0"/>
          </a:p>
          <a:p>
            <a:pPr lvl="1"/>
            <a:r>
              <a:rPr lang="en-US" sz="2400" dirty="0"/>
              <a:t>Code Coverage: </a:t>
            </a:r>
            <a:r>
              <a:rPr lang="en-US" sz="2400" dirty="0" err="1"/>
              <a:t>gcov</a:t>
            </a:r>
            <a:r>
              <a:rPr lang="en-US" sz="2400" dirty="0"/>
              <a:t> / </a:t>
            </a:r>
            <a:r>
              <a:rPr lang="en-US" sz="2400" dirty="0" err="1"/>
              <a:t>lcov</a:t>
            </a:r>
            <a:r>
              <a:rPr lang="en-US" sz="2400" dirty="0"/>
              <a:t> (C, C++, Fortran)</a:t>
            </a:r>
          </a:p>
          <a:p>
            <a:pPr lvl="1"/>
            <a:r>
              <a:rPr lang="en-US" sz="2400" dirty="0"/>
              <a:t>Static Analysis: clang-tidy (only C, C++)</a:t>
            </a:r>
          </a:p>
          <a:p>
            <a:r>
              <a:rPr lang="en-US" sz="2800" dirty="0"/>
              <a:t>Python</a:t>
            </a:r>
          </a:p>
          <a:p>
            <a:pPr lvl="1"/>
            <a:r>
              <a:rPr lang="en-US" sz="2400" dirty="0"/>
              <a:t>Running and Reporting Tests: </a:t>
            </a:r>
            <a:r>
              <a:rPr lang="en-US" sz="2400" dirty="0" err="1"/>
              <a:t>pytest</a:t>
            </a:r>
            <a:r>
              <a:rPr lang="en-US" sz="2400" dirty="0"/>
              <a:t> / </a:t>
            </a:r>
            <a:r>
              <a:rPr lang="en-US" sz="2400" dirty="0" err="1"/>
              <a:t>unittest</a:t>
            </a:r>
            <a:r>
              <a:rPr lang="en-US" sz="2400" dirty="0"/>
              <a:t> / nose</a:t>
            </a:r>
          </a:p>
          <a:p>
            <a:pPr lvl="1"/>
            <a:r>
              <a:rPr lang="en-US" sz="2400" dirty="0"/>
              <a:t>Code Coverage: </a:t>
            </a:r>
            <a:r>
              <a:rPr lang="en-US" sz="2400" dirty="0" err="1"/>
              <a:t>pytest-cov</a:t>
            </a:r>
            <a:endParaRPr lang="en-US" sz="2400" dirty="0"/>
          </a:p>
          <a:p>
            <a:pPr lvl="1"/>
            <a:r>
              <a:rPr lang="en-US" sz="2400" dirty="0"/>
              <a:t>Static Source Code Analysis: </a:t>
            </a:r>
            <a:r>
              <a:rPr lang="en-US" sz="2400" dirty="0" err="1"/>
              <a:t>pylint</a:t>
            </a:r>
            <a:r>
              <a:rPr lang="en-US" sz="2400" dirty="0"/>
              <a:t> / flake8</a:t>
            </a:r>
            <a:endParaRPr lang="en-US" dirty="0"/>
          </a:p>
          <a:p>
            <a:pPr lvl="1"/>
            <a:endParaRPr lang="en-US" dirty="0"/>
          </a:p>
        </p:txBody>
      </p:sp>
      <p:sp>
        <p:nvSpPr>
          <p:cNvPr id="4" name="TextBox 3">
            <a:extLst>
              <a:ext uri="{FF2B5EF4-FFF2-40B4-BE49-F238E27FC236}">
                <a16:creationId xmlns:a16="http://schemas.microsoft.com/office/drawing/2014/main" id="{F91C70F6-2762-0F42-910F-6629947DE507}"/>
              </a:ext>
            </a:extLst>
          </p:cNvPr>
          <p:cNvSpPr txBox="1"/>
          <p:nvPr/>
        </p:nvSpPr>
        <p:spPr>
          <a:xfrm>
            <a:off x="453256" y="5785138"/>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spTree>
    <p:extLst>
      <p:ext uri="{BB962C8B-B14F-4D97-AF65-F5344CB8AC3E}">
        <p14:creationId xmlns:p14="http://schemas.microsoft.com/office/powerpoint/2010/main" val="2230984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pPr lvl="1"/>
            <a:r>
              <a:rPr lang="en-US" sz="1900" dirty="0"/>
              <a:t>Necessary for testing, but not sufficient</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other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http://</a:t>
            </a:r>
            <a:r>
              <a:rPr lang="en-US" dirty="0" err="1"/>
              <a:t>ltp.sourceforge.net</a:t>
            </a:r>
            <a:r>
              <a:rPr lang="en-US" dirty="0"/>
              <a:t>/coverage/</a:t>
            </a:r>
            <a:r>
              <a:rPr lang="en-US" dirty="0" err="1"/>
              <a:t>lcov.php</a:t>
            </a:r>
            <a:r>
              <a:rPr lang="en-US" dirty="0"/>
              <a:t> </a:t>
            </a:r>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9730" y="3218598"/>
            <a:ext cx="4720590" cy="2602189"/>
          </a:xfrm>
          <a:prstGeom prst="rect">
            <a:avLst/>
          </a:prstGeom>
        </p:spPr>
      </p:pic>
      <p:pic>
        <p:nvPicPr>
          <p:cNvPr id="12" name="Picture 11">
            <a:extLst>
              <a:ext uri="{FF2B5EF4-FFF2-40B4-BE49-F238E27FC236}">
                <a16:creationId xmlns:a16="http://schemas.microsoft.com/office/drawing/2014/main" id="{B2C0FA68-A2C4-BD4D-B6C9-1B8088DEEB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49531" y="2956748"/>
            <a:ext cx="6788702" cy="3110613"/>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035852"/>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Example of heat equation</a:t>
            </a:r>
          </a:p>
          <a:p>
            <a:pPr lvl="1"/>
            <a:r>
              <a:rPr lang="en-US" dirty="0"/>
              <a:t>Add -coverage as shown below to </a:t>
            </a:r>
            <a:r>
              <a:rPr lang="en-US" dirty="0" err="1"/>
              <a:t>Makefile</a:t>
            </a:r>
            <a:endParaRPr lang="en-US" dirty="0"/>
          </a:p>
          <a:p>
            <a:pPr lvl="1"/>
            <a:r>
              <a:rPr lang="en-US" dirty="0"/>
              <a:t>Run ./heat </a:t>
            </a:r>
            <a:r>
              <a:rPr lang="en-US" dirty="0" err="1"/>
              <a:t>runame</a:t>
            </a:r>
            <a:r>
              <a:rPr lang="en-US" dirty="0"/>
              <a:t>=“</a:t>
            </a:r>
            <a:r>
              <a:rPr lang="en-US" dirty="0" err="1"/>
              <a:t>ftcs_results</a:t>
            </a:r>
            <a:r>
              <a:rPr lang="en-US" dirty="0"/>
              <a:t>”</a:t>
            </a:r>
          </a:p>
          <a:p>
            <a:pPr lvl="1"/>
            <a:r>
              <a:rPr lang="en-US" dirty="0"/>
              <a:t>Run </a:t>
            </a:r>
            <a:r>
              <a:rPr lang="en-US" dirty="0" err="1"/>
              <a:t>gcov</a:t>
            </a:r>
            <a:r>
              <a:rPr lang="en-US" dirty="0"/>
              <a:t> </a:t>
            </a:r>
            <a:r>
              <a:rPr lang="en-US" dirty="0" err="1"/>
              <a:t>heat.C</a:t>
            </a:r>
            <a:endParaRPr lang="en-US" dirty="0"/>
          </a:p>
          <a:p>
            <a:pPr lvl="1"/>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5" name="Content Placeholder 2">
            <a:extLst>
              <a:ext uri="{FF2B5EF4-FFF2-40B4-BE49-F238E27FC236}">
                <a16:creationId xmlns:a16="http://schemas.microsoft.com/office/drawing/2014/main" id="{F6D4692D-62D5-7C41-A0F1-C8834FE69CF0}"/>
              </a:ext>
            </a:extLst>
          </p:cNvPr>
          <p:cNvSpPr txBox="1">
            <a:spLocks/>
          </p:cNvSpPr>
          <p:nvPr/>
        </p:nvSpPr>
        <p:spPr bwMode="auto">
          <a:xfrm>
            <a:off x="5743280" y="1029766"/>
            <a:ext cx="5994953" cy="16817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 dash indicates non-executable line</a:t>
            </a:r>
          </a:p>
          <a:p>
            <a:r>
              <a:rPr lang="en-US" sz="2000" dirty="0"/>
              <a:t>A number indicated the times the line was called</a:t>
            </a:r>
          </a:p>
          <a:p>
            <a:r>
              <a:rPr lang="en-US" sz="2000" dirty="0"/>
              <a:t>##### indicates line wasn’t exercised</a:t>
            </a:r>
            <a:endParaRPr lang="en-US" sz="1800" dirty="0"/>
          </a:p>
          <a:p>
            <a:pPr lvl="1"/>
            <a:endParaRPr lang="en-US" sz="1800"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Checking coverage Example</a:t>
            </a:r>
          </a:p>
        </p:txBody>
      </p:sp>
    </p:spTree>
    <p:extLst>
      <p:ext uri="{BB962C8B-B14F-4D97-AF65-F5344CB8AC3E}">
        <p14:creationId xmlns:p14="http://schemas.microsoft.com/office/powerpoint/2010/main" val="40294062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6894-8E3C-AD4B-ABE1-2A81FB40B557}"/>
              </a:ext>
            </a:extLst>
          </p:cNvPr>
          <p:cNvSpPr>
            <a:spLocks noGrp="1"/>
          </p:cNvSpPr>
          <p:nvPr>
            <p:ph type="title"/>
          </p:nvPr>
        </p:nvSpPr>
        <p:spPr/>
        <p:txBody>
          <a:bodyPr/>
          <a:lstStyle/>
          <a:p>
            <a:r>
              <a:rPr lang="en-US" dirty="0"/>
              <a:t>Graphical View of </a:t>
            </a:r>
            <a:r>
              <a:rPr lang="en-US" dirty="0" err="1"/>
              <a:t>Gcov</a:t>
            </a:r>
            <a:r>
              <a:rPr lang="en-US" dirty="0"/>
              <a:t> Output and Tutorials for Code Coverage </a:t>
            </a:r>
          </a:p>
        </p:txBody>
      </p:sp>
      <p:sp>
        <p:nvSpPr>
          <p:cNvPr id="4" name="Online tutorial - https://github.com/amklinv/morpheus…">
            <a:extLst>
              <a:ext uri="{FF2B5EF4-FFF2-40B4-BE49-F238E27FC236}">
                <a16:creationId xmlns:a16="http://schemas.microsoft.com/office/drawing/2014/main" id="{2A5898E1-6414-A544-9084-8EBBC6093153}"/>
              </a:ext>
            </a:extLst>
          </p:cNvPr>
          <p:cNvSpPr txBox="1">
            <a:spLocks/>
          </p:cNvSpPr>
          <p:nvPr/>
        </p:nvSpPr>
        <p:spPr bwMode="auto">
          <a:xfrm>
            <a:off x="1480893" y="5287263"/>
            <a:ext cx="7363175" cy="596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566927">
              <a:spcBef>
                <a:spcPts val="800"/>
              </a:spcBef>
              <a:buClrTx/>
              <a:buFontTx/>
              <a:buNone/>
              <a:defRPr sz="1488"/>
            </a:pPr>
            <a:r>
              <a:rPr lang="en-US" sz="1488" dirty="0"/>
              <a:t>Online tutorial - </a:t>
            </a:r>
            <a:r>
              <a:rPr lang="en-US" sz="1488" u="sng" dirty="0">
                <a:solidFill>
                  <a:srgbClr val="A03123"/>
                </a:solidFill>
                <a:uFill>
                  <a:solidFill>
                    <a:srgbClr val="A03123"/>
                  </a:solidFill>
                </a:uFill>
                <a:hlinkClick r:id="rId3"/>
              </a:rPr>
              <a:t>https://github.com/amklinv/morpheus</a:t>
            </a:r>
          </a:p>
          <a:p>
            <a:pPr marL="0" indent="0" algn="ctr" defTabSz="566927">
              <a:spcBef>
                <a:spcPts val="800"/>
              </a:spcBef>
              <a:buClrTx/>
              <a:buFontTx/>
              <a:buNone/>
              <a:defRPr sz="1488"/>
            </a:pPr>
            <a:r>
              <a:rPr lang="en-US" sz="1488" dirty="0"/>
              <a:t>Other example - </a:t>
            </a:r>
            <a:r>
              <a:rPr lang="en-US" sz="1488" u="sng" dirty="0">
                <a:solidFill>
                  <a:srgbClr val="A03123"/>
                </a:solidFill>
                <a:uFill>
                  <a:solidFill>
                    <a:srgbClr val="A03123"/>
                  </a:solidFill>
                </a:uFill>
                <a:hlinkClick r:id="rId3"/>
              </a:rPr>
              <a:t>https://github.com/jrdoneal/infrastructure</a:t>
            </a:r>
          </a:p>
        </p:txBody>
      </p:sp>
      <p:pic>
        <p:nvPicPr>
          <p:cNvPr id="5" name="CoverageResult.png" descr="CoverageResult.png">
            <a:extLst>
              <a:ext uri="{FF2B5EF4-FFF2-40B4-BE49-F238E27FC236}">
                <a16:creationId xmlns:a16="http://schemas.microsoft.com/office/drawing/2014/main" id="{42532670-C6E0-114F-BB75-47411B4CBFD5}"/>
              </a:ext>
            </a:extLst>
          </p:cNvPr>
          <p:cNvPicPr>
            <a:picLocks noChangeAspect="1"/>
          </p:cNvPicPr>
          <p:nvPr/>
        </p:nvPicPr>
        <p:blipFill>
          <a:blip r:embed="rId4"/>
          <a:stretch>
            <a:fillRect/>
          </a:stretch>
        </p:blipFill>
        <p:spPr>
          <a:xfrm>
            <a:off x="1785641" y="1580266"/>
            <a:ext cx="6753679" cy="1670266"/>
          </a:xfrm>
          <a:prstGeom prst="rect">
            <a:avLst/>
          </a:prstGeom>
          <a:ln w="12700">
            <a:miter lim="400000"/>
          </a:ln>
        </p:spPr>
      </p:pic>
      <p:sp>
        <p:nvSpPr>
          <p:cNvPr id="6" name="Overall Analysis">
            <a:extLst>
              <a:ext uri="{FF2B5EF4-FFF2-40B4-BE49-F238E27FC236}">
                <a16:creationId xmlns:a16="http://schemas.microsoft.com/office/drawing/2014/main" id="{77BE4B45-B1C9-F140-AB80-56D53F3BF007}"/>
              </a:ext>
            </a:extLst>
          </p:cNvPr>
          <p:cNvSpPr txBox="1"/>
          <p:nvPr/>
        </p:nvSpPr>
        <p:spPr>
          <a:xfrm>
            <a:off x="3865690" y="1114789"/>
            <a:ext cx="2831863" cy="4616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lang="en-US" dirty="0"/>
              <a:t>Coverage Summary</a:t>
            </a:r>
            <a:endParaRPr dirty="0"/>
          </a:p>
        </p:txBody>
      </p:sp>
      <p:sp>
        <p:nvSpPr>
          <p:cNvPr id="7" name="Detailed Analysis">
            <a:extLst>
              <a:ext uri="{FF2B5EF4-FFF2-40B4-BE49-F238E27FC236}">
                <a16:creationId xmlns:a16="http://schemas.microsoft.com/office/drawing/2014/main" id="{F89B46D8-0A2E-4442-93CB-610D1E311C8F}"/>
              </a:ext>
            </a:extLst>
          </p:cNvPr>
          <p:cNvSpPr txBox="1"/>
          <p:nvPr/>
        </p:nvSpPr>
        <p:spPr>
          <a:xfrm>
            <a:off x="3949848" y="3290014"/>
            <a:ext cx="2663548" cy="4616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lang="en-US" dirty="0"/>
              <a:t>Line-by-line details</a:t>
            </a:r>
            <a:endParaRPr dirty="0"/>
          </a:p>
        </p:txBody>
      </p:sp>
      <p:pic>
        <p:nvPicPr>
          <p:cNvPr id="8" name="CodeCoverageDetail.png" descr="CodeCoverageDetail.png">
            <a:extLst>
              <a:ext uri="{FF2B5EF4-FFF2-40B4-BE49-F238E27FC236}">
                <a16:creationId xmlns:a16="http://schemas.microsoft.com/office/drawing/2014/main" id="{CCFDEE5F-BA06-5E48-BA65-99628F8E4542}"/>
              </a:ext>
            </a:extLst>
          </p:cNvPr>
          <p:cNvPicPr>
            <a:picLocks noChangeAspect="1"/>
          </p:cNvPicPr>
          <p:nvPr/>
        </p:nvPicPr>
        <p:blipFill>
          <a:blip r:embed="rId5"/>
          <a:stretch>
            <a:fillRect/>
          </a:stretch>
        </p:blipFill>
        <p:spPr>
          <a:xfrm>
            <a:off x="3058469" y="3733459"/>
            <a:ext cx="4208022" cy="1433003"/>
          </a:xfrm>
          <a:prstGeom prst="rect">
            <a:avLst/>
          </a:prstGeom>
          <a:ln w="12700">
            <a:miter lim="400000"/>
          </a:ln>
        </p:spPr>
      </p:pic>
    </p:spTree>
    <p:extLst>
      <p:ext uri="{BB962C8B-B14F-4D97-AF65-F5344CB8AC3E}">
        <p14:creationId xmlns:p14="http://schemas.microsoft.com/office/powerpoint/2010/main" val="1691510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Hello Numerical World Example (heat equation)</a:t>
            </a:r>
          </a:p>
        </p:txBody>
      </p:sp>
      <p:sp>
        <p:nvSpPr>
          <p:cNvPr id="9" name="Rectangle 8">
            <a:extLst>
              <a:ext uri="{FF2B5EF4-FFF2-40B4-BE49-F238E27FC236}">
                <a16:creationId xmlns:a16="http://schemas.microsoft.com/office/drawing/2014/main" id="{1006434A-0222-5643-8057-D12E2DDA8E3D}"/>
              </a:ext>
            </a:extLst>
          </p:cNvPr>
          <p:cNvSpPr/>
          <p:nvPr/>
        </p:nvSpPr>
        <p:spPr>
          <a:xfrm>
            <a:off x="571671" y="1423700"/>
            <a:ext cx="11617154" cy="2800767"/>
          </a:xfrm>
          <a:prstGeom prst="rect">
            <a:avLst/>
          </a:prstGeom>
          <a:solidFill>
            <a:schemeClr val="tx1">
              <a:lumMod val="75000"/>
              <a:lumOff val="25000"/>
            </a:schemeClr>
          </a:solidFill>
        </p:spPr>
        <p:txBody>
          <a:bodyPr wrap="square">
            <a:spAutoFit/>
          </a:bodyPr>
          <a:lstStyle/>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wc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*.C</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125     494    4161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args.C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parse arguments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220     718    5667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heat.C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main() – stores all vars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151     498    3888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utils.C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l2_norm, write, copy, </a:t>
            </a:r>
            <a:r>
              <a:rPr lang="en-US" sz="2200" dirty="0" err="1">
                <a:solidFill>
                  <a:srgbClr val="D883FF"/>
                </a:solidFill>
                <a:latin typeface="Menlo" panose="020B0609030804020204" pitchFamily="49" charset="0"/>
                <a:ea typeface="Menlo" panose="020B0609030804020204" pitchFamily="49" charset="0"/>
                <a:cs typeface="Menlo" panose="020B0609030804020204" pitchFamily="49" charset="0"/>
              </a:rPr>
              <a:t>init</a:t>
            </a:r>
            <a:endParaRPr lang="en-US" sz="2200" dirty="0">
              <a:solidFill>
                <a:srgbClr val="D883FF"/>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26     119     820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ftcs.C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standard, centered stencil</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27     123     833 upwind15.C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alternate integration schemes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94     344    2134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crankn.C</a:t>
            </a:r>
            <a:endPar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43     190    1299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exact.C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comparison solution</a:t>
            </a:r>
          </a:p>
        </p:txBody>
      </p:sp>
      <p:sp>
        <p:nvSpPr>
          <p:cNvPr id="6" name="Rectangle 5">
            <a:extLst>
              <a:ext uri="{FF2B5EF4-FFF2-40B4-BE49-F238E27FC236}">
                <a16:creationId xmlns:a16="http://schemas.microsoft.com/office/drawing/2014/main" id="{4BC9C00E-A414-804B-A6FC-5BEF2D305E52}"/>
              </a:ext>
            </a:extLst>
          </p:cNvPr>
          <p:cNvSpPr/>
          <p:nvPr/>
        </p:nvSpPr>
        <p:spPr>
          <a:xfrm>
            <a:off x="450592" y="917076"/>
            <a:ext cx="10051153" cy="430887"/>
          </a:xfrm>
          <a:prstGeom prst="rect">
            <a:avLst/>
          </a:prstGeom>
        </p:spPr>
        <p:txBody>
          <a:bodyPr wrap="square">
            <a:spAutoFit/>
          </a:bodyPr>
          <a:lstStyle/>
          <a:p>
            <a:r>
              <a:rPr lang="en-US" sz="2200" dirty="0">
                <a:solidFill>
                  <a:schemeClr val="tx2"/>
                </a:solidFill>
                <a:latin typeface="Menlo" panose="020B0609030804020204" pitchFamily="49" charset="0"/>
                <a:hlinkClick r:id="rId3"/>
              </a:rPr>
              <a:t>https://github.com/bssw-tutorial/hello-numerical-world</a:t>
            </a:r>
            <a:endParaRPr lang="en-US" sz="2200" dirty="0">
              <a:solidFill>
                <a:schemeClr val="tx2"/>
              </a:solidFill>
              <a:latin typeface="Menlo" panose="020B0609030804020204" pitchFamily="49" charset="0"/>
            </a:endParaRPr>
          </a:p>
        </p:txBody>
      </p:sp>
      <p:sp>
        <p:nvSpPr>
          <p:cNvPr id="25" name="Content Placeholder 2">
            <a:extLst>
              <a:ext uri="{FF2B5EF4-FFF2-40B4-BE49-F238E27FC236}">
                <a16:creationId xmlns:a16="http://schemas.microsoft.com/office/drawing/2014/main" id="{6082030F-24F1-C444-B0D9-1035D47BE753}"/>
              </a:ext>
            </a:extLst>
          </p:cNvPr>
          <p:cNvSpPr>
            <a:spLocks noGrp="1"/>
          </p:cNvSpPr>
          <p:nvPr>
            <p:ph idx="1"/>
          </p:nvPr>
        </p:nvSpPr>
        <p:spPr>
          <a:xfrm>
            <a:off x="229573" y="4300204"/>
            <a:ext cx="11369809" cy="1890135"/>
          </a:xfrm>
        </p:spPr>
        <p:txBody>
          <a:bodyPr/>
          <a:lstStyle/>
          <a:p>
            <a:pPr>
              <a:spcBef>
                <a:spcPts val="800"/>
              </a:spcBef>
            </a:pPr>
            <a:r>
              <a:rPr lang="en-US" sz="2800" dirty="0"/>
              <a:t>Lots of setup code – prepares problem for kernel calls</a:t>
            </a:r>
          </a:p>
          <a:p>
            <a:pPr>
              <a:spcBef>
                <a:spcPts val="800"/>
              </a:spcBef>
            </a:pPr>
            <a:r>
              <a:rPr lang="en-US" sz="2800" dirty="0"/>
              <a:t>Isolated, swappable kernel calls</a:t>
            </a:r>
          </a:p>
          <a:p>
            <a:pPr lvl="1">
              <a:spcBef>
                <a:spcPts val="200"/>
              </a:spcBef>
            </a:pPr>
            <a:r>
              <a:rPr lang="en-US" sz="2400" dirty="0"/>
              <a:t>Imagine adding kernels to larger, multi-physics application.</a:t>
            </a:r>
          </a:p>
          <a:p>
            <a:pPr>
              <a:spcBef>
                <a:spcPts val="800"/>
              </a:spcBef>
            </a:pPr>
            <a:r>
              <a:rPr lang="en-US" sz="2800" dirty="0"/>
              <a:t>How do we add new kernels using test driven development?</a:t>
            </a:r>
            <a:endParaRPr lang="en-US" dirty="0"/>
          </a:p>
        </p:txBody>
      </p:sp>
      <p:sp>
        <p:nvSpPr>
          <p:cNvPr id="24" name="TextBox 23">
            <a:extLst>
              <a:ext uri="{FF2B5EF4-FFF2-40B4-BE49-F238E27FC236}">
                <a16:creationId xmlns:a16="http://schemas.microsoft.com/office/drawing/2014/main" id="{EC0265FD-282E-0244-B93C-8FFF53B47665}"/>
              </a:ext>
            </a:extLst>
          </p:cNvPr>
          <p:cNvSpPr txBox="1"/>
          <p:nvPr/>
        </p:nvSpPr>
        <p:spPr>
          <a:xfrm>
            <a:off x="1167320" y="2817294"/>
            <a:ext cx="330740" cy="1223412"/>
          </a:xfrm>
          <a:prstGeom prst="rect">
            <a:avLst/>
          </a:prstGeom>
          <a:noFill/>
        </p:spPr>
        <p:txBody>
          <a:bodyPr wrap="square" lIns="118872" tIns="91440" rIns="118872" bIns="91440" rtlCol="0" anchor="ctr" anchorCtr="0">
            <a:spAutoFit/>
          </a:bodyPr>
          <a:lstStyle/>
          <a:p>
            <a:pPr algn="l">
              <a:lnSpc>
                <a:spcPct val="90000"/>
              </a:lnSpc>
            </a:pPr>
            <a:r>
              <a:rPr lang="en-US" sz="7500" dirty="0">
                <a:solidFill>
                  <a:srgbClr val="D883FF"/>
                </a:solidFill>
              </a:rPr>
              <a:t>{</a:t>
            </a:r>
          </a:p>
        </p:txBody>
      </p:sp>
    </p:spTree>
    <p:extLst>
      <p:ext uri="{BB962C8B-B14F-4D97-AF65-F5344CB8AC3E}">
        <p14:creationId xmlns:p14="http://schemas.microsoft.com/office/powerpoint/2010/main" val="844068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Build and run the code</a:t>
            </a:r>
          </a:p>
        </p:txBody>
      </p:sp>
      <p:sp>
        <p:nvSpPr>
          <p:cNvPr id="9" name="Rectangle 8">
            <a:extLst>
              <a:ext uri="{FF2B5EF4-FFF2-40B4-BE49-F238E27FC236}">
                <a16:creationId xmlns:a16="http://schemas.microsoft.com/office/drawing/2014/main" id="{1006434A-0222-5643-8057-D12E2DDA8E3D}"/>
              </a:ext>
            </a:extLst>
          </p:cNvPr>
          <p:cNvSpPr/>
          <p:nvPr/>
        </p:nvSpPr>
        <p:spPr>
          <a:xfrm>
            <a:off x="595315" y="911889"/>
            <a:ext cx="8059652" cy="4708981"/>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rPr>
              <a:t>$ </a:t>
            </a:r>
            <a:r>
              <a:rPr lang="en-US" sz="2000" dirty="0" err="1">
                <a:solidFill>
                  <a:schemeClr val="bg1">
                    <a:lumMod val="95000"/>
                  </a:schemeClr>
                </a:solidFill>
              </a:rPr>
              <a:t>cmake</a:t>
            </a:r>
            <a:r>
              <a:rPr lang="en-US" sz="2000" dirty="0">
                <a:solidFill>
                  <a:schemeClr val="bg1">
                    <a:lumMod val="95000"/>
                  </a:schemeClr>
                </a:solidFill>
              </a:rPr>
              <a:t> .</a:t>
            </a:r>
          </a:p>
          <a:p>
            <a:r>
              <a:rPr lang="en-US" sz="2000" dirty="0">
                <a:solidFill>
                  <a:schemeClr val="bg1">
                    <a:lumMod val="95000"/>
                  </a:schemeClr>
                </a:solidFill>
              </a:rPr>
              <a:t>$ make</a:t>
            </a:r>
          </a:p>
          <a:p>
            <a:r>
              <a:rPr lang="en-US" sz="2000" dirty="0">
                <a:solidFill>
                  <a:schemeClr val="bg1">
                    <a:lumMod val="95000"/>
                  </a:schemeClr>
                </a:solidFill>
              </a:rPr>
              <a:t>$ ./heat </a:t>
            </a:r>
            <a:r>
              <a:rPr lang="en-US" sz="2000" dirty="0" err="1">
                <a:solidFill>
                  <a:schemeClr val="bg1">
                    <a:lumMod val="95000"/>
                  </a:schemeClr>
                </a:solidFill>
              </a:rPr>
              <a:t>alg</a:t>
            </a:r>
            <a:r>
              <a:rPr lang="en-US" sz="2000" dirty="0">
                <a:solidFill>
                  <a:schemeClr val="bg1">
                    <a:lumMod val="95000"/>
                  </a:schemeClr>
                </a:solidFill>
              </a:rPr>
              <a:t>=</a:t>
            </a:r>
            <a:r>
              <a:rPr lang="en-US" sz="2000" dirty="0" err="1">
                <a:solidFill>
                  <a:schemeClr val="bg1">
                    <a:lumMod val="95000"/>
                  </a:schemeClr>
                </a:solidFill>
              </a:rPr>
              <a:t>ftcs</a:t>
            </a:r>
            <a:r>
              <a:rPr lang="en-US" sz="2000" dirty="0">
                <a:solidFill>
                  <a:schemeClr val="bg1">
                    <a:lumMod val="95000"/>
                  </a:schemeClr>
                </a:solidFill>
              </a:rPr>
              <a:t> </a:t>
            </a:r>
            <a:r>
              <a:rPr lang="en-US" sz="2000" dirty="0" err="1">
                <a:solidFill>
                  <a:schemeClr val="bg1">
                    <a:lumMod val="95000"/>
                  </a:schemeClr>
                </a:solidFill>
              </a:rPr>
              <a:t>outi</a:t>
            </a:r>
            <a:r>
              <a:rPr lang="en-US" sz="2000" dirty="0">
                <a:solidFill>
                  <a:schemeClr val="bg1">
                    <a:lumMod val="95000"/>
                  </a:schemeClr>
                </a:solidFill>
              </a:rPr>
              <a:t>=0 </a:t>
            </a:r>
            <a:r>
              <a:rPr lang="en-US" sz="2000" dirty="0" err="1">
                <a:solidFill>
                  <a:schemeClr val="bg1">
                    <a:lumMod val="95000"/>
                  </a:schemeClr>
                </a:solidFill>
              </a:rPr>
              <a:t>maxt</a:t>
            </a:r>
            <a:r>
              <a:rPr lang="en-US" sz="2000" dirty="0">
                <a:solidFill>
                  <a:schemeClr val="bg1">
                    <a:lumMod val="95000"/>
                  </a:schemeClr>
                </a:solidFill>
              </a:rPr>
              <a:t>=-5e-8 </a:t>
            </a:r>
            <a:r>
              <a:rPr lang="en-US" sz="2000" dirty="0" err="1">
                <a:solidFill>
                  <a:schemeClr val="bg1">
                    <a:lumMod val="95000"/>
                  </a:schemeClr>
                </a:solidFill>
              </a:rPr>
              <a:t>ic</a:t>
            </a:r>
            <a:r>
              <a:rPr lang="en-US" sz="2000" dirty="0">
                <a:solidFill>
                  <a:schemeClr val="bg1">
                    <a:lumMod val="95000"/>
                  </a:schemeClr>
                </a:solidFill>
              </a:rPr>
              <a:t>="rand(0,0.2,2)"</a:t>
            </a:r>
          </a:p>
          <a:p>
            <a:pPr lvl="1"/>
            <a:r>
              <a:rPr lang="en-US" sz="2000" dirty="0">
                <a:solidFill>
                  <a:schemeClr val="bg1">
                    <a:lumMod val="95000"/>
                  </a:schemeClr>
                </a:solidFill>
              </a:rPr>
              <a:t> </a:t>
            </a:r>
            <a:r>
              <a:rPr lang="en-US" sz="2000" dirty="0" err="1">
                <a:solidFill>
                  <a:schemeClr val="bg1">
                    <a:lumMod val="95000"/>
                  </a:schemeClr>
                </a:solidFill>
              </a:rPr>
              <a:t>runame</a:t>
            </a:r>
            <a:r>
              <a:rPr lang="en-US" sz="2000" dirty="0">
                <a:solidFill>
                  <a:schemeClr val="bg1">
                    <a:lumMod val="95000"/>
                  </a:schemeClr>
                </a:solidFill>
              </a:rPr>
              <a:t>="</a:t>
            </a:r>
            <a:r>
              <a:rPr lang="en-US" sz="2000" dirty="0" err="1">
                <a:solidFill>
                  <a:schemeClr val="bg1">
                    <a:lumMod val="95000"/>
                  </a:schemeClr>
                </a:solidFill>
              </a:rPr>
              <a:t>heat_results</a:t>
            </a:r>
            <a:r>
              <a:rPr lang="en-US" sz="2000" dirty="0">
                <a:solidFill>
                  <a:schemeClr val="bg1">
                    <a:lumMod val="95000"/>
                  </a:schemeClr>
                </a:solidFill>
              </a:rPr>
              <a:t>"</a:t>
            </a:r>
          </a:p>
          <a:p>
            <a:pPr lvl="1"/>
            <a:r>
              <a:rPr lang="en-US" sz="2000" dirty="0">
                <a:solidFill>
                  <a:schemeClr val="bg1">
                    <a:lumMod val="95000"/>
                  </a:schemeClr>
                </a:solidFill>
              </a:rPr>
              <a:t> alpha=0.2</a:t>
            </a:r>
          </a:p>
          <a:p>
            <a:pPr lvl="1"/>
            <a:r>
              <a:rPr lang="en-US" sz="2000" dirty="0">
                <a:solidFill>
                  <a:schemeClr val="bg1">
                    <a:lumMod val="95000"/>
                  </a:schemeClr>
                </a:solidFill>
              </a:rPr>
              <a:t> </a:t>
            </a:r>
            <a:r>
              <a:rPr lang="en-US" sz="2000" dirty="0" err="1">
                <a:solidFill>
                  <a:schemeClr val="bg1">
                    <a:lumMod val="95000"/>
                  </a:schemeClr>
                </a:solidFill>
              </a:rPr>
              <a:t>lenx</a:t>
            </a:r>
            <a:r>
              <a:rPr lang="en-US" sz="2000" dirty="0">
                <a:solidFill>
                  <a:schemeClr val="bg1">
                    <a:lumMod val="95000"/>
                  </a:schemeClr>
                </a:solidFill>
              </a:rPr>
              <a:t>=1</a:t>
            </a:r>
          </a:p>
          <a:p>
            <a:pPr lvl="1"/>
            <a:r>
              <a:rPr lang="en-US" sz="2000" dirty="0">
                <a:solidFill>
                  <a:schemeClr val="bg1">
                    <a:lumMod val="95000"/>
                  </a:schemeClr>
                </a:solidFill>
              </a:rPr>
              <a:t> dx=0.1</a:t>
            </a:r>
          </a:p>
          <a:p>
            <a:pPr lvl="1"/>
            <a:r>
              <a:rPr lang="en-US" sz="2000" dirty="0">
                <a:solidFill>
                  <a:schemeClr val="bg1">
                    <a:lumMod val="95000"/>
                  </a:schemeClr>
                </a:solidFill>
              </a:rPr>
              <a:t> dt=0.004</a:t>
            </a:r>
          </a:p>
          <a:p>
            <a:pPr lvl="1"/>
            <a:r>
              <a:rPr lang="en-US" sz="2000" dirty="0">
                <a:solidFill>
                  <a:schemeClr val="bg1">
                    <a:lumMod val="95000"/>
                  </a:schemeClr>
                </a:solidFill>
              </a:rPr>
              <a:t> </a:t>
            </a:r>
            <a:r>
              <a:rPr lang="en-US" sz="2000" dirty="0" err="1">
                <a:solidFill>
                  <a:schemeClr val="bg1">
                    <a:lumMod val="95000"/>
                  </a:schemeClr>
                </a:solidFill>
              </a:rPr>
              <a:t>maxt</a:t>
            </a:r>
            <a:r>
              <a:rPr lang="en-US" sz="2000" dirty="0">
                <a:solidFill>
                  <a:schemeClr val="bg1">
                    <a:lumMod val="95000"/>
                  </a:schemeClr>
                </a:solidFill>
              </a:rPr>
              <a:t>=-5e-08</a:t>
            </a:r>
          </a:p>
          <a:p>
            <a:pPr lvl="1"/>
            <a:r>
              <a:rPr lang="en-US" sz="2000" dirty="0">
                <a:solidFill>
                  <a:schemeClr val="bg1">
                    <a:lumMod val="95000"/>
                  </a:schemeClr>
                </a:solidFill>
              </a:rPr>
              <a:t> bc0=0</a:t>
            </a:r>
          </a:p>
          <a:p>
            <a:pPr lvl="1"/>
            <a:r>
              <a:rPr lang="en-US" sz="2000" dirty="0">
                <a:solidFill>
                  <a:schemeClr val="bg1">
                    <a:lumMod val="95000"/>
                  </a:schemeClr>
                </a:solidFill>
              </a:rPr>
              <a:t> bc1=1</a:t>
            </a:r>
          </a:p>
          <a:p>
            <a:pPr lvl="1"/>
            <a:r>
              <a:rPr lang="en-US" sz="2000" dirty="0">
                <a:solidFill>
                  <a:schemeClr val="bg1">
                    <a:lumMod val="95000"/>
                  </a:schemeClr>
                </a:solidFill>
              </a:rPr>
              <a:t> </a:t>
            </a:r>
            <a:r>
              <a:rPr lang="en-US" sz="2000" dirty="0" err="1">
                <a:solidFill>
                  <a:schemeClr val="bg1">
                    <a:lumMod val="95000"/>
                  </a:schemeClr>
                </a:solidFill>
              </a:rPr>
              <a:t>ic</a:t>
            </a:r>
            <a:r>
              <a:rPr lang="en-US" sz="2000" dirty="0">
                <a:solidFill>
                  <a:schemeClr val="bg1">
                    <a:lumMod val="95000"/>
                  </a:schemeClr>
                </a:solidFill>
              </a:rPr>
              <a:t>="rand(0,0.2,2)"</a:t>
            </a:r>
          </a:p>
          <a:p>
            <a:pPr lvl="1"/>
            <a:r>
              <a:rPr lang="en-US" sz="2000" dirty="0">
                <a:solidFill>
                  <a:schemeClr val="bg1">
                    <a:lumMod val="95000"/>
                  </a:schemeClr>
                </a:solidFill>
              </a:rPr>
              <a:t> </a:t>
            </a:r>
            <a:r>
              <a:rPr lang="en-US" sz="2000" dirty="0" err="1">
                <a:solidFill>
                  <a:schemeClr val="bg1">
                    <a:lumMod val="95000"/>
                  </a:schemeClr>
                </a:solidFill>
              </a:rPr>
              <a:t>alg</a:t>
            </a:r>
            <a:r>
              <a:rPr lang="en-US" sz="2000" dirty="0">
                <a:solidFill>
                  <a:schemeClr val="bg1">
                    <a:lumMod val="95000"/>
                  </a:schemeClr>
                </a:solidFill>
              </a:rPr>
              <a:t>="</a:t>
            </a:r>
            <a:r>
              <a:rPr lang="en-US" sz="2000" dirty="0" err="1">
                <a:solidFill>
                  <a:schemeClr val="bg1">
                    <a:lumMod val="95000"/>
                  </a:schemeClr>
                </a:solidFill>
              </a:rPr>
              <a:t>ftcs</a:t>
            </a:r>
            <a:r>
              <a:rPr lang="en-US" sz="2000" dirty="0">
                <a:solidFill>
                  <a:schemeClr val="bg1">
                    <a:lumMod val="95000"/>
                  </a:schemeClr>
                </a:solidFill>
              </a:rPr>
              <a:t>"</a:t>
            </a:r>
          </a:p>
          <a:p>
            <a:pPr lvl="1"/>
            <a:r>
              <a:rPr lang="en-US" sz="2000" dirty="0">
                <a:solidFill>
                  <a:schemeClr val="bg1">
                    <a:lumMod val="95000"/>
                  </a:schemeClr>
                </a:solidFill>
              </a:rPr>
              <a:t> …</a:t>
            </a:r>
          </a:p>
          <a:p>
            <a:r>
              <a:rPr lang="en-US" sz="2000" dirty="0">
                <a:solidFill>
                  <a:schemeClr val="bg1">
                    <a:lumMod val="95000"/>
                  </a:schemeClr>
                </a:solidFill>
              </a:rPr>
              <a:t>Stopped after 001490 iterations for threshold 2.46636e-15</a:t>
            </a:r>
          </a:p>
        </p:txBody>
      </p:sp>
    </p:spTree>
    <p:extLst>
      <p:ext uri="{BB962C8B-B14F-4D97-AF65-F5344CB8AC3E}">
        <p14:creationId xmlns:p14="http://schemas.microsoft.com/office/powerpoint/2010/main" val="414898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3"/>
              </a:rPr>
              <a:t>Creative</a:t>
            </a:r>
            <a:r>
              <a:rPr lang="en-US" sz="1600" dirty="0">
                <a:hlinkClick r:id="rId4"/>
              </a:rPr>
              <a:t> Commons Attribution 4.0 International License</a:t>
            </a:r>
            <a:r>
              <a:rPr lang="en-US" sz="1600" dirty="0"/>
              <a:t> (CC BY 4.0).</a:t>
            </a:r>
          </a:p>
          <a:p>
            <a:pPr>
              <a:spcBef>
                <a:spcPts val="400"/>
              </a:spcBef>
            </a:pPr>
            <a:r>
              <a:rPr lang="en-US" sz="1600" b="1" dirty="0"/>
              <a:t>The requested citation the overall tutorial is: David E. Bernholdt, Anshu Dubey, Patricia A. Grubel, Rinku K. Gupta, and Gregory R. Watson, Better Scientific Software tutorial, in the International Conference for High-Performance Computing, Networking, Storage, and Analysis (SC21), St. Louis, MO, USA and online, 2021. DOI: </a:t>
            </a:r>
            <a:r>
              <a:rPr lang="en-US" sz="1600" b="1" dirty="0">
                <a:hlinkClick r:id="rId5"/>
              </a:rPr>
              <a:t>10.6084/m9.figshare.16556628</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5653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 a new kernel</a:t>
            </a:r>
          </a:p>
        </p:txBody>
      </p:sp>
      <p:sp>
        <p:nvSpPr>
          <p:cNvPr id="7" name="Rectangle 6">
            <a:extLst>
              <a:ext uri="{FF2B5EF4-FFF2-40B4-BE49-F238E27FC236}">
                <a16:creationId xmlns:a16="http://schemas.microsoft.com/office/drawing/2014/main" id="{6FC81DEA-AAE4-3E4B-B924-C9832330C360}"/>
              </a:ext>
            </a:extLst>
          </p:cNvPr>
          <p:cNvSpPr/>
          <p:nvPr/>
        </p:nvSpPr>
        <p:spPr>
          <a:xfrm>
            <a:off x="8848165" y="1653988"/>
            <a:ext cx="3213847" cy="2366683"/>
          </a:xfrm>
          <a:prstGeom prst="rect">
            <a:avLst/>
          </a:prstGeom>
          <a:noFill/>
          <a:ln>
            <a:solidFill>
              <a:schemeClr val="tx1"/>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Connector 9">
            <a:extLst>
              <a:ext uri="{FF2B5EF4-FFF2-40B4-BE49-F238E27FC236}">
                <a16:creationId xmlns:a16="http://schemas.microsoft.com/office/drawing/2014/main" id="{48A07FD3-EAF7-9640-89AD-7801B8344EFE}"/>
              </a:ext>
            </a:extLst>
          </p:cNvPr>
          <p:cNvCxnSpPr/>
          <p:nvPr/>
        </p:nvCxnSpPr>
        <p:spPr>
          <a:xfrm>
            <a:off x="9127671" y="2008414"/>
            <a:ext cx="0" cy="1779815"/>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754805A-40DA-4140-8BB8-1BFC32A0CB11}"/>
              </a:ext>
            </a:extLst>
          </p:cNvPr>
          <p:cNvCxnSpPr>
            <a:cxnSpLocks/>
          </p:cNvCxnSpPr>
          <p:nvPr/>
        </p:nvCxnSpPr>
        <p:spPr>
          <a:xfrm flipH="1">
            <a:off x="9127671" y="3788229"/>
            <a:ext cx="2458162"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4D5CD45-B8B2-DA40-B2FE-76BE171CAC15}"/>
              </a:ext>
            </a:extLst>
          </p:cNvPr>
          <p:cNvCxnSpPr/>
          <p:nvPr/>
        </p:nvCxnSpPr>
        <p:spPr>
          <a:xfrm flipV="1">
            <a:off x="9127671" y="2563586"/>
            <a:ext cx="2458162" cy="669471"/>
          </a:xfrm>
          <a:prstGeom prst="line">
            <a:avLst/>
          </a:prstGeom>
          <a:ln/>
        </p:spPr>
        <p:style>
          <a:lnRef idx="1">
            <a:schemeClr val="accent4"/>
          </a:lnRef>
          <a:fillRef idx="0">
            <a:schemeClr val="accent4"/>
          </a:fillRef>
          <a:effectRef idx="0">
            <a:schemeClr val="accent4"/>
          </a:effectRef>
          <a:fontRef idx="minor">
            <a:schemeClr val="tx1"/>
          </a:fontRef>
        </p:style>
      </p:cxnSp>
      <p:sp>
        <p:nvSpPr>
          <p:cNvPr id="16" name="Rectangle 15">
            <a:extLst>
              <a:ext uri="{FF2B5EF4-FFF2-40B4-BE49-F238E27FC236}">
                <a16:creationId xmlns:a16="http://schemas.microsoft.com/office/drawing/2014/main" id="{4234FE1B-C74F-D44D-9ADD-834AC851A7B0}"/>
              </a:ext>
            </a:extLst>
          </p:cNvPr>
          <p:cNvSpPr/>
          <p:nvPr/>
        </p:nvSpPr>
        <p:spPr>
          <a:xfrm>
            <a:off x="9463537" y="2350288"/>
            <a:ext cx="1287532" cy="369332"/>
          </a:xfrm>
          <a:prstGeom prst="rect">
            <a:avLst/>
          </a:prstGeom>
        </p:spPr>
        <p:txBody>
          <a:bodyPr wrap="none">
            <a:spAutoFit/>
          </a:bodyPr>
          <a:lstStyle/>
          <a:p>
            <a:r>
              <a:rPr lang="en-US" dirty="0">
                <a:solidFill>
                  <a:srgbClr val="C00000"/>
                </a:solidFill>
                <a:latin typeface="Monaco" pitchFamily="2" charset="77"/>
              </a:rPr>
              <a:t>exact(x)</a:t>
            </a:r>
            <a:endParaRPr lang="en-US" dirty="0">
              <a:solidFill>
                <a:srgbClr val="C00000"/>
              </a:solidFill>
              <a:effectLst/>
              <a:latin typeface="Monaco" pitchFamily="2" charset="77"/>
            </a:endParaRPr>
          </a:p>
        </p:txBody>
      </p:sp>
      <p:sp>
        <p:nvSpPr>
          <p:cNvPr id="17" name="Rectangle 16">
            <a:extLst>
              <a:ext uri="{FF2B5EF4-FFF2-40B4-BE49-F238E27FC236}">
                <a16:creationId xmlns:a16="http://schemas.microsoft.com/office/drawing/2014/main" id="{96F9E60A-EF08-D448-8C50-C00EE5F8C0BE}"/>
              </a:ext>
            </a:extLst>
          </p:cNvPr>
          <p:cNvSpPr/>
          <p:nvPr/>
        </p:nvSpPr>
        <p:spPr>
          <a:xfrm>
            <a:off x="11542815" y="3464500"/>
            <a:ext cx="322524" cy="369332"/>
          </a:xfrm>
          <a:prstGeom prst="rect">
            <a:avLst/>
          </a:prstGeom>
        </p:spPr>
        <p:txBody>
          <a:bodyPr wrap="none">
            <a:spAutoFit/>
          </a:bodyPr>
          <a:lstStyle/>
          <a:p>
            <a:r>
              <a:rPr lang="en-US" dirty="0">
                <a:latin typeface="Monaco" pitchFamily="2" charset="77"/>
              </a:rPr>
              <a:t>x</a:t>
            </a:r>
            <a:endParaRPr lang="en-US" dirty="0">
              <a:effectLst/>
              <a:latin typeface="Monaco" pitchFamily="2" charset="77"/>
            </a:endParaRPr>
          </a:p>
        </p:txBody>
      </p:sp>
      <p:sp>
        <p:nvSpPr>
          <p:cNvPr id="18" name="Arc 17">
            <a:extLst>
              <a:ext uri="{FF2B5EF4-FFF2-40B4-BE49-F238E27FC236}">
                <a16:creationId xmlns:a16="http://schemas.microsoft.com/office/drawing/2014/main" id="{A364EDA8-C96E-2445-80F6-268F6BCF1AEA}"/>
              </a:ext>
            </a:extLst>
          </p:cNvPr>
          <p:cNvSpPr/>
          <p:nvPr/>
        </p:nvSpPr>
        <p:spPr>
          <a:xfrm rot="20965781" flipV="1">
            <a:off x="6440151" y="1147774"/>
            <a:ext cx="6351595" cy="2030910"/>
          </a:xfrm>
          <a:prstGeom prst="arc">
            <a:avLst>
              <a:gd name="adj1" fmla="val 14121078"/>
              <a:gd name="adj2" fmla="val 2011270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C6B81455-ABF8-E945-80A9-5878A6D1E872}"/>
              </a:ext>
            </a:extLst>
          </p:cNvPr>
          <p:cNvSpPr/>
          <p:nvPr/>
        </p:nvSpPr>
        <p:spPr>
          <a:xfrm>
            <a:off x="10176232" y="2983944"/>
            <a:ext cx="1149674" cy="369332"/>
          </a:xfrm>
          <a:prstGeom prst="rect">
            <a:avLst/>
          </a:prstGeom>
        </p:spPr>
        <p:txBody>
          <a:bodyPr wrap="none">
            <a:spAutoFit/>
          </a:bodyPr>
          <a:lstStyle/>
          <a:p>
            <a:r>
              <a:rPr lang="en-US" dirty="0" err="1">
                <a:solidFill>
                  <a:schemeClr val="tx2"/>
                </a:solidFill>
                <a:latin typeface="Monaco" pitchFamily="2" charset="77"/>
              </a:rPr>
              <a:t>curr</a:t>
            </a:r>
            <a:r>
              <a:rPr lang="en-US" dirty="0">
                <a:solidFill>
                  <a:schemeClr val="tx2"/>
                </a:solidFill>
                <a:latin typeface="Monaco" pitchFamily="2" charset="77"/>
              </a:rPr>
              <a:t>(x)</a:t>
            </a:r>
            <a:endParaRPr lang="en-US" dirty="0">
              <a:solidFill>
                <a:schemeClr val="tx2"/>
              </a:solidFill>
              <a:effectLst/>
              <a:latin typeface="Monaco" pitchFamily="2" charset="77"/>
            </a:endParaRPr>
          </a:p>
        </p:txBody>
      </p:sp>
      <p:sp>
        <p:nvSpPr>
          <p:cNvPr id="19" name="TextBox 18">
            <a:extLst>
              <a:ext uri="{FF2B5EF4-FFF2-40B4-BE49-F238E27FC236}">
                <a16:creationId xmlns:a16="http://schemas.microsoft.com/office/drawing/2014/main" id="{E5E6DB7C-ECA3-9B49-A237-0083EE1FE21B}"/>
              </a:ext>
            </a:extLst>
          </p:cNvPr>
          <p:cNvSpPr txBox="1"/>
          <p:nvPr/>
        </p:nvSpPr>
        <p:spPr>
          <a:xfrm>
            <a:off x="9832811" y="4192021"/>
            <a:ext cx="1594358"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C00000"/>
                </a:solidFill>
              </a:rPr>
              <a:t>error?</a:t>
            </a:r>
          </a:p>
        </p:txBody>
      </p:sp>
      <p:sp>
        <p:nvSpPr>
          <p:cNvPr id="22" name="Freeform 21">
            <a:extLst>
              <a:ext uri="{FF2B5EF4-FFF2-40B4-BE49-F238E27FC236}">
                <a16:creationId xmlns:a16="http://schemas.microsoft.com/office/drawing/2014/main" id="{D4A067E1-6405-A44B-9E50-13BD5AC2058D}"/>
              </a:ext>
            </a:extLst>
          </p:cNvPr>
          <p:cNvSpPr/>
          <p:nvPr/>
        </p:nvSpPr>
        <p:spPr>
          <a:xfrm>
            <a:off x="9405257" y="2412300"/>
            <a:ext cx="2260250" cy="1785247"/>
          </a:xfrm>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 name="connsiteX0" fmla="*/ 0 w 2260250"/>
              <a:gd name="connsiteY0" fmla="*/ 794037 h 1785247"/>
              <a:gd name="connsiteX1" fmla="*/ 166255 w 2260250"/>
              <a:gd name="connsiteY1" fmla="*/ 734660 h 1785247"/>
              <a:gd name="connsiteX2" fmla="*/ 498764 w 2260250"/>
              <a:gd name="connsiteY2" fmla="*/ 722785 h 1785247"/>
              <a:gd name="connsiteX3" fmla="*/ 581891 w 2260250"/>
              <a:gd name="connsiteY3" fmla="*/ 604031 h 1785247"/>
              <a:gd name="connsiteX4" fmla="*/ 866899 w 2260250"/>
              <a:gd name="connsiteY4" fmla="*/ 675283 h 1785247"/>
              <a:gd name="connsiteX5" fmla="*/ 938151 w 2260250"/>
              <a:gd name="connsiteY5" fmla="*/ 509029 h 1785247"/>
              <a:gd name="connsiteX6" fmla="*/ 1151907 w 2260250"/>
              <a:gd name="connsiteY6" fmla="*/ 544655 h 1785247"/>
              <a:gd name="connsiteX7" fmla="*/ 1306286 w 2260250"/>
              <a:gd name="connsiteY7" fmla="*/ 414026 h 1785247"/>
              <a:gd name="connsiteX8" fmla="*/ 1543792 w 2260250"/>
              <a:gd name="connsiteY8" fmla="*/ 449652 h 1785247"/>
              <a:gd name="connsiteX9" fmla="*/ 1662546 w 2260250"/>
              <a:gd name="connsiteY9" fmla="*/ 330899 h 1785247"/>
              <a:gd name="connsiteX10" fmla="*/ 1769424 w 2260250"/>
              <a:gd name="connsiteY10" fmla="*/ 366525 h 1785247"/>
              <a:gd name="connsiteX11" fmla="*/ 1923803 w 2260250"/>
              <a:gd name="connsiteY11" fmla="*/ 247772 h 1785247"/>
              <a:gd name="connsiteX12" fmla="*/ 2090057 w 2260250"/>
              <a:gd name="connsiteY12" fmla="*/ 247772 h 1785247"/>
              <a:gd name="connsiteX13" fmla="*/ 2196935 w 2260250"/>
              <a:gd name="connsiteY13" fmla="*/ 152769 h 1785247"/>
              <a:gd name="connsiteX14" fmla="*/ 1220127 w 2260250"/>
              <a:gd name="connsiteY14" fmla="*/ 1785247 h 178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1785247">
                <a:moveTo>
                  <a:pt x="0" y="794037"/>
                </a:moveTo>
                <a:cubicBezTo>
                  <a:pt x="41564" y="770286"/>
                  <a:pt x="83128" y="746535"/>
                  <a:pt x="166255" y="734660"/>
                </a:cubicBezTo>
                <a:cubicBezTo>
                  <a:pt x="249382" y="722785"/>
                  <a:pt x="429491" y="744556"/>
                  <a:pt x="498764" y="722785"/>
                </a:cubicBezTo>
                <a:cubicBezTo>
                  <a:pt x="568037" y="701014"/>
                  <a:pt x="520535" y="611948"/>
                  <a:pt x="581891" y="604031"/>
                </a:cubicBezTo>
                <a:cubicBezTo>
                  <a:pt x="643247" y="596114"/>
                  <a:pt x="807522" y="691117"/>
                  <a:pt x="866899" y="675283"/>
                </a:cubicBezTo>
                <a:cubicBezTo>
                  <a:pt x="926276" y="659449"/>
                  <a:pt x="890650" y="530800"/>
                  <a:pt x="938151" y="509029"/>
                </a:cubicBezTo>
                <a:cubicBezTo>
                  <a:pt x="985652" y="487258"/>
                  <a:pt x="1090551" y="560489"/>
                  <a:pt x="1151907" y="544655"/>
                </a:cubicBezTo>
                <a:cubicBezTo>
                  <a:pt x="1213263" y="528821"/>
                  <a:pt x="1240972" y="429860"/>
                  <a:pt x="1306286" y="414026"/>
                </a:cubicBezTo>
                <a:cubicBezTo>
                  <a:pt x="1371600" y="398192"/>
                  <a:pt x="1484415" y="463506"/>
                  <a:pt x="1543792" y="449652"/>
                </a:cubicBezTo>
                <a:cubicBezTo>
                  <a:pt x="1603169" y="435798"/>
                  <a:pt x="1624941" y="344753"/>
                  <a:pt x="1662546" y="330899"/>
                </a:cubicBezTo>
                <a:cubicBezTo>
                  <a:pt x="1700151" y="317045"/>
                  <a:pt x="1725881" y="380379"/>
                  <a:pt x="1769424" y="366525"/>
                </a:cubicBezTo>
                <a:cubicBezTo>
                  <a:pt x="1812967" y="352671"/>
                  <a:pt x="1870364" y="267564"/>
                  <a:pt x="1923803" y="247772"/>
                </a:cubicBezTo>
                <a:cubicBezTo>
                  <a:pt x="1977242" y="227980"/>
                  <a:pt x="2044535" y="263606"/>
                  <a:pt x="2090057" y="247772"/>
                </a:cubicBezTo>
                <a:cubicBezTo>
                  <a:pt x="2135579" y="231938"/>
                  <a:pt x="2371106" y="-233179"/>
                  <a:pt x="2196935" y="152769"/>
                </a:cubicBezTo>
                <a:cubicBezTo>
                  <a:pt x="2022764" y="538717"/>
                  <a:pt x="1708994" y="772875"/>
                  <a:pt x="1220127" y="1785247"/>
                </a:cubicBezTo>
              </a:path>
            </a:pathLst>
          </a:custGeom>
          <a:ln w="15875">
            <a:solidFill>
              <a:srgbClr val="C00000"/>
            </a:solidFill>
            <a:tailEnd type="stealth"/>
            <a:extLst>
              <a:ext uri="{C807C97D-BFC1-408E-A445-0C87EB9F89A2}">
                <ask:lineSketchStyleProps xmlns:ask="http://schemas.microsoft.com/office/drawing/2018/sketchyshapes" sd="1219033472">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2563460" extrusionOk="0">
                        <a:moveTo>
                          <a:pt x="0" y="794037"/>
                        </a:moveTo>
                        <a:cubicBezTo>
                          <a:pt x="37319" y="767668"/>
                          <a:pt x="80694" y="747448"/>
                          <a:pt x="166255" y="734660"/>
                        </a:cubicBezTo>
                        <a:cubicBezTo>
                          <a:pt x="266124" y="726310"/>
                          <a:pt x="417947" y="744923"/>
                          <a:pt x="498764" y="722785"/>
                        </a:cubicBezTo>
                        <a:cubicBezTo>
                          <a:pt x="555748" y="713015"/>
                          <a:pt x="517533" y="628543"/>
                          <a:pt x="581891" y="604031"/>
                        </a:cubicBezTo>
                        <a:cubicBezTo>
                          <a:pt x="631741" y="589819"/>
                          <a:pt x="819044" y="696622"/>
                          <a:pt x="866899" y="675283"/>
                        </a:cubicBezTo>
                        <a:cubicBezTo>
                          <a:pt x="935343" y="660525"/>
                          <a:pt x="895786" y="520230"/>
                          <a:pt x="938151" y="509029"/>
                        </a:cubicBezTo>
                        <a:cubicBezTo>
                          <a:pt x="974426" y="485539"/>
                          <a:pt x="1085314" y="565420"/>
                          <a:pt x="1151907" y="544655"/>
                        </a:cubicBezTo>
                        <a:cubicBezTo>
                          <a:pt x="1211974" y="516525"/>
                          <a:pt x="1239628" y="431728"/>
                          <a:pt x="1306286" y="414026"/>
                        </a:cubicBezTo>
                        <a:cubicBezTo>
                          <a:pt x="1374754" y="399958"/>
                          <a:pt x="1494050" y="465823"/>
                          <a:pt x="1543792" y="449652"/>
                        </a:cubicBezTo>
                        <a:cubicBezTo>
                          <a:pt x="1600631" y="435388"/>
                          <a:pt x="1631894" y="350439"/>
                          <a:pt x="1662546" y="330899"/>
                        </a:cubicBezTo>
                        <a:cubicBezTo>
                          <a:pt x="1707199" y="327537"/>
                          <a:pt x="1726714" y="389004"/>
                          <a:pt x="1769424" y="366525"/>
                        </a:cubicBezTo>
                        <a:cubicBezTo>
                          <a:pt x="1821101" y="365200"/>
                          <a:pt x="1877581" y="276404"/>
                          <a:pt x="1923803" y="247772"/>
                        </a:cubicBezTo>
                        <a:cubicBezTo>
                          <a:pt x="1985789" y="220497"/>
                          <a:pt x="2047391" y="250172"/>
                          <a:pt x="2090057" y="247772"/>
                        </a:cubicBezTo>
                        <a:cubicBezTo>
                          <a:pt x="2069815" y="242737"/>
                          <a:pt x="2325376" y="-264732"/>
                          <a:pt x="2196935" y="152769"/>
                        </a:cubicBezTo>
                        <a:cubicBezTo>
                          <a:pt x="1955094" y="533913"/>
                          <a:pt x="1435568" y="1350652"/>
                          <a:pt x="1045029" y="2563460"/>
                        </a:cubicBezTo>
                      </a:path>
                    </a:pathLst>
                  </a:custGeom>
                  <ask:type>
                    <ask:lineSketchNon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21" name="Content Placeholder 2">
            <a:extLst>
              <a:ext uri="{FF2B5EF4-FFF2-40B4-BE49-F238E27FC236}">
                <a16:creationId xmlns:a16="http://schemas.microsoft.com/office/drawing/2014/main" id="{C370FC10-4691-F846-9209-16E7FD7B916A}"/>
              </a:ext>
            </a:extLst>
          </p:cNvPr>
          <p:cNvSpPr>
            <a:spLocks noGrp="1"/>
          </p:cNvSpPr>
          <p:nvPr>
            <p:ph idx="1"/>
          </p:nvPr>
        </p:nvSpPr>
        <p:spPr>
          <a:xfrm>
            <a:off x="350544" y="1325880"/>
            <a:ext cx="8085900" cy="4292014"/>
          </a:xfrm>
        </p:spPr>
        <p:txBody>
          <a:bodyPr/>
          <a:lstStyle/>
          <a:p>
            <a:r>
              <a:rPr lang="en-US" sz="2800" dirty="0"/>
              <a:t>Need to add test first</a:t>
            </a:r>
          </a:p>
          <a:p>
            <a:r>
              <a:rPr lang="en-US" sz="2800" dirty="0"/>
              <a:t>What to test?</a:t>
            </a:r>
            <a:endParaRPr lang="en-US" sz="2800" i="1" dirty="0"/>
          </a:p>
          <a:p>
            <a:pPr lvl="1"/>
            <a:r>
              <a:rPr lang="en-US" sz="2400" dirty="0"/>
              <a:t>ensure arguments are correct, bad cases detected, etc.</a:t>
            </a:r>
          </a:p>
          <a:p>
            <a:pPr lvl="1"/>
            <a:r>
              <a:rPr lang="en-US" sz="2400" dirty="0"/>
              <a:t>steady-state (should be straight line)</a:t>
            </a:r>
          </a:p>
          <a:p>
            <a:pPr lvl="2"/>
            <a:r>
              <a:rPr lang="en-US" sz="2200" dirty="0"/>
              <a:t>external script can test file write() as well</a:t>
            </a:r>
          </a:p>
          <a:p>
            <a:pPr lvl="1"/>
            <a:r>
              <a:rPr lang="en-US" sz="2400" dirty="0"/>
              <a:t>solution time-dependence vs. reference</a:t>
            </a:r>
          </a:p>
          <a:p>
            <a:pPr lvl="2"/>
            <a:r>
              <a:rPr lang="en-US" sz="2200" dirty="0"/>
              <a:t>(d/dx)</a:t>
            </a:r>
            <a:r>
              <a:rPr lang="en-US" sz="2200" baseline="30000" dirty="0"/>
              <a:t>2</a:t>
            </a:r>
            <a:r>
              <a:rPr lang="en-US" sz="2200" dirty="0"/>
              <a:t> sin(ax) = -a</a:t>
            </a:r>
            <a:r>
              <a:rPr lang="en-US" sz="2200" baseline="30000" dirty="0"/>
              <a:t>2</a:t>
            </a:r>
            <a:r>
              <a:rPr lang="en-US" sz="2200" dirty="0"/>
              <a:t> sin(ax)</a:t>
            </a:r>
          </a:p>
          <a:p>
            <a:pPr lvl="1"/>
            <a:r>
              <a:rPr lang="en-US" sz="2400" dirty="0"/>
              <a:t>test multiple precisions</a:t>
            </a:r>
          </a:p>
          <a:p>
            <a:pPr lvl="2"/>
            <a:r>
              <a:rPr lang="en-US" sz="2200" dirty="0"/>
              <a:t>combinatorial problems – listing tests in for() or matrix...</a:t>
            </a:r>
          </a:p>
        </p:txBody>
      </p:sp>
    </p:spTree>
    <p:extLst>
      <p:ext uri="{BB962C8B-B14F-4D97-AF65-F5344CB8AC3E}">
        <p14:creationId xmlns:p14="http://schemas.microsoft.com/office/powerpoint/2010/main" val="726822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err="1"/>
              <a:t>check.sh</a:t>
            </a:r>
            <a:r>
              <a:rPr lang="en-US" dirty="0"/>
              <a:t> will check for steady state</a:t>
            </a:r>
          </a:p>
        </p:txBody>
      </p:sp>
      <p:sp>
        <p:nvSpPr>
          <p:cNvPr id="9" name="Rectangle 8">
            <a:extLst>
              <a:ext uri="{FF2B5EF4-FFF2-40B4-BE49-F238E27FC236}">
                <a16:creationId xmlns:a16="http://schemas.microsoft.com/office/drawing/2014/main" id="{1006434A-0222-5643-8057-D12E2DDA8E3D}"/>
              </a:ext>
            </a:extLst>
          </p:cNvPr>
          <p:cNvSpPr/>
          <p:nvPr/>
        </p:nvSpPr>
        <p:spPr>
          <a:xfrm>
            <a:off x="574736" y="1460450"/>
            <a:ext cx="8059652" cy="3785652"/>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rPr>
              <a:t>$ </a:t>
            </a:r>
            <a:r>
              <a:rPr lang="en-US" sz="2000" dirty="0" err="1">
                <a:solidFill>
                  <a:schemeClr val="bg1">
                    <a:lumMod val="95000"/>
                  </a:schemeClr>
                </a:solidFill>
              </a:rPr>
              <a:t>sh</a:t>
            </a:r>
            <a:r>
              <a:rPr lang="en-US" sz="2000" dirty="0">
                <a:solidFill>
                  <a:schemeClr val="bg1">
                    <a:lumMod val="95000"/>
                  </a:schemeClr>
                </a:solidFill>
              </a:rPr>
              <a:t> </a:t>
            </a:r>
            <a:r>
              <a:rPr lang="en-US" sz="2000" dirty="0" err="1">
                <a:solidFill>
                  <a:schemeClr val="bg1">
                    <a:lumMod val="95000"/>
                  </a:schemeClr>
                </a:solidFill>
              </a:rPr>
              <a:t>check.sh</a:t>
            </a:r>
            <a:r>
              <a:rPr lang="en-US" sz="2000" dirty="0">
                <a:solidFill>
                  <a:schemeClr val="bg1">
                    <a:lumMod val="95000"/>
                  </a:schemeClr>
                </a:solidFill>
              </a:rPr>
              <a:t> ./heat </a:t>
            </a:r>
            <a:r>
              <a:rPr lang="en-US" sz="2000" dirty="0" err="1">
                <a:solidFill>
                  <a:schemeClr val="bg1">
                    <a:lumMod val="95000"/>
                  </a:schemeClr>
                </a:solidFill>
              </a:rPr>
              <a:t>ftcs</a:t>
            </a:r>
            <a:endParaRPr lang="en-US" sz="2000" dirty="0">
              <a:solidFill>
                <a:schemeClr val="bg1">
                  <a:lumMod val="95000"/>
                </a:schemeClr>
              </a:solidFill>
            </a:endParaRPr>
          </a:p>
          <a:p>
            <a:r>
              <a:rPr lang="en-US" sz="2000" dirty="0">
                <a:solidFill>
                  <a:schemeClr val="bg1">
                    <a:lumMod val="95000"/>
                  </a:schemeClr>
                </a:solidFill>
              </a:rPr>
              <a:t> </a:t>
            </a:r>
            <a:r>
              <a:rPr lang="en-US" sz="2000" dirty="0" err="1">
                <a:solidFill>
                  <a:schemeClr val="bg1">
                    <a:lumMod val="95000"/>
                  </a:schemeClr>
                </a:solidFill>
              </a:rPr>
              <a:t>runame</a:t>
            </a:r>
            <a:r>
              <a:rPr lang="en-US" sz="2000" dirty="0">
                <a:solidFill>
                  <a:schemeClr val="bg1">
                    <a:lumMod val="95000"/>
                  </a:schemeClr>
                </a:solidFill>
              </a:rPr>
              <a:t>="</a:t>
            </a:r>
            <a:r>
              <a:rPr lang="en-US" sz="2000" dirty="0" err="1">
                <a:solidFill>
                  <a:schemeClr val="bg1">
                    <a:lumMod val="95000"/>
                  </a:schemeClr>
                </a:solidFill>
              </a:rPr>
              <a:t>check_ftcs</a:t>
            </a:r>
            <a:r>
              <a:rPr lang="en-US" sz="2000" dirty="0">
                <a:solidFill>
                  <a:schemeClr val="bg1">
                    <a:lumMod val="95000"/>
                  </a:schemeClr>
                </a:solidFill>
              </a:rPr>
              <a:t>"</a:t>
            </a:r>
          </a:p>
          <a:p>
            <a:r>
              <a:rPr lang="en-US" sz="2000" dirty="0">
                <a:solidFill>
                  <a:schemeClr val="bg1">
                    <a:lumMod val="95000"/>
                  </a:schemeClr>
                </a:solidFill>
              </a:rPr>
              <a:t>    alpha=0.2</a:t>
            </a:r>
          </a:p>
          <a:p>
            <a:r>
              <a:rPr lang="en-US" sz="2000" dirty="0">
                <a:solidFill>
                  <a:schemeClr val="bg1">
                    <a:lumMod val="95000"/>
                  </a:schemeClr>
                </a:solidFill>
              </a:rPr>
              <a:t>    </a:t>
            </a:r>
            <a:r>
              <a:rPr lang="en-US" sz="2000" dirty="0" err="1">
                <a:solidFill>
                  <a:schemeClr val="bg1">
                    <a:lumMod val="95000"/>
                  </a:schemeClr>
                </a:solidFill>
              </a:rPr>
              <a:t>lenx</a:t>
            </a:r>
            <a:r>
              <a:rPr lang="en-US" sz="2000" dirty="0">
                <a:solidFill>
                  <a:schemeClr val="bg1">
                    <a:lumMod val="95000"/>
                  </a:schemeClr>
                </a:solidFill>
              </a:rPr>
              <a:t>=1</a:t>
            </a:r>
          </a:p>
          <a:p>
            <a:r>
              <a:rPr lang="en-US" sz="2000" dirty="0">
                <a:solidFill>
                  <a:schemeClr val="bg1">
                    <a:lumMod val="95000"/>
                  </a:schemeClr>
                </a:solidFill>
              </a:rPr>
              <a:t>    dx=0.1</a:t>
            </a:r>
          </a:p>
          <a:p>
            <a:r>
              <a:rPr lang="en-US" sz="2000" dirty="0">
                <a:solidFill>
                  <a:schemeClr val="bg1">
                    <a:lumMod val="95000"/>
                  </a:schemeClr>
                </a:solidFill>
              </a:rPr>
              <a:t>    dt=0.004</a:t>
            </a:r>
          </a:p>
          <a:p>
            <a:r>
              <a:rPr lang="en-US" sz="2000" dirty="0">
                <a:solidFill>
                  <a:schemeClr val="bg1">
                    <a:lumMod val="95000"/>
                  </a:schemeClr>
                </a:solidFill>
              </a:rPr>
              <a:t>    </a:t>
            </a:r>
            <a:r>
              <a:rPr lang="en-US" sz="2000" dirty="0" err="1">
                <a:solidFill>
                  <a:schemeClr val="bg1">
                    <a:lumMod val="95000"/>
                  </a:schemeClr>
                </a:solidFill>
              </a:rPr>
              <a:t>maxt</a:t>
            </a:r>
            <a:r>
              <a:rPr lang="en-US" sz="2000" dirty="0">
                <a:solidFill>
                  <a:schemeClr val="bg1">
                    <a:lumMod val="95000"/>
                  </a:schemeClr>
                </a:solidFill>
              </a:rPr>
              <a:t>=-5e-08</a:t>
            </a:r>
          </a:p>
          <a:p>
            <a:r>
              <a:rPr lang="en-US" sz="2000" dirty="0">
                <a:solidFill>
                  <a:schemeClr val="bg1">
                    <a:lumMod val="95000"/>
                  </a:schemeClr>
                </a:solidFill>
              </a:rPr>
              <a:t>    bc0=0</a:t>
            </a:r>
          </a:p>
          <a:p>
            <a:r>
              <a:rPr lang="en-US" sz="2000" dirty="0">
                <a:solidFill>
                  <a:schemeClr val="bg1">
                    <a:lumMod val="95000"/>
                  </a:schemeClr>
                </a:solidFill>
              </a:rPr>
              <a:t>    bc1=1</a:t>
            </a:r>
          </a:p>
          <a:p>
            <a:r>
              <a:rPr lang="en-US" sz="2000" dirty="0">
                <a:solidFill>
                  <a:schemeClr val="bg1">
                    <a:lumMod val="95000"/>
                  </a:schemeClr>
                </a:solidFill>
              </a:rPr>
              <a:t>    …</a:t>
            </a:r>
          </a:p>
          <a:p>
            <a:r>
              <a:rPr lang="en-US" sz="2000" dirty="0">
                <a:solidFill>
                  <a:schemeClr val="bg1">
                    <a:lumMod val="95000"/>
                  </a:schemeClr>
                </a:solidFill>
              </a:rPr>
              <a:t>Stopped after 001490 iterations for threshold 2.46636e-15</a:t>
            </a:r>
          </a:p>
          <a:p>
            <a:r>
              <a:rPr lang="en-US" sz="2000" dirty="0">
                <a:solidFill>
                  <a:schemeClr val="bg1">
                    <a:lumMod val="95000"/>
                  </a:schemeClr>
                </a:solidFill>
              </a:rPr>
              <a:t>Error = 0</a:t>
            </a:r>
          </a:p>
        </p:txBody>
      </p:sp>
      <p:sp>
        <p:nvSpPr>
          <p:cNvPr id="4" name="Rectangle 3">
            <a:extLst>
              <a:ext uri="{FF2B5EF4-FFF2-40B4-BE49-F238E27FC236}">
                <a16:creationId xmlns:a16="http://schemas.microsoft.com/office/drawing/2014/main" id="{315CDEB5-B97B-2B40-B8A9-8A8D91D93761}"/>
              </a:ext>
            </a:extLst>
          </p:cNvPr>
          <p:cNvSpPr/>
          <p:nvPr/>
        </p:nvSpPr>
        <p:spPr>
          <a:xfrm>
            <a:off x="8848165" y="4685647"/>
            <a:ext cx="3340660" cy="769441"/>
          </a:xfrm>
          <a:prstGeom prst="rect">
            <a:avLst/>
          </a:prstGeom>
        </p:spPr>
        <p:txBody>
          <a:bodyPr wrap="square">
            <a:spAutoFit/>
          </a:bodyPr>
          <a:lstStyle/>
          <a:p>
            <a:r>
              <a:rPr lang="en-US" sz="2200" dirty="0"/>
              <a:t>steady-state test</a:t>
            </a:r>
          </a:p>
          <a:p>
            <a:r>
              <a:rPr lang="en-US" sz="2200" dirty="0"/>
              <a:t>(should be straight line)  </a:t>
            </a:r>
          </a:p>
        </p:txBody>
      </p:sp>
      <p:sp>
        <p:nvSpPr>
          <p:cNvPr id="7" name="Rectangle 6">
            <a:extLst>
              <a:ext uri="{FF2B5EF4-FFF2-40B4-BE49-F238E27FC236}">
                <a16:creationId xmlns:a16="http://schemas.microsoft.com/office/drawing/2014/main" id="{6FC81DEA-AAE4-3E4B-B924-C9832330C360}"/>
              </a:ext>
            </a:extLst>
          </p:cNvPr>
          <p:cNvSpPr/>
          <p:nvPr/>
        </p:nvSpPr>
        <p:spPr>
          <a:xfrm>
            <a:off x="8848165" y="1653988"/>
            <a:ext cx="3213847" cy="2366683"/>
          </a:xfrm>
          <a:prstGeom prst="rect">
            <a:avLst/>
          </a:prstGeom>
          <a:noFill/>
          <a:ln>
            <a:solidFill>
              <a:schemeClr val="tx1"/>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Connector 9">
            <a:extLst>
              <a:ext uri="{FF2B5EF4-FFF2-40B4-BE49-F238E27FC236}">
                <a16:creationId xmlns:a16="http://schemas.microsoft.com/office/drawing/2014/main" id="{48A07FD3-EAF7-9640-89AD-7801B8344EFE}"/>
              </a:ext>
            </a:extLst>
          </p:cNvPr>
          <p:cNvCxnSpPr/>
          <p:nvPr/>
        </p:nvCxnSpPr>
        <p:spPr>
          <a:xfrm>
            <a:off x="9127671" y="2008414"/>
            <a:ext cx="0" cy="1779815"/>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754805A-40DA-4140-8BB8-1BFC32A0CB11}"/>
              </a:ext>
            </a:extLst>
          </p:cNvPr>
          <p:cNvCxnSpPr>
            <a:cxnSpLocks/>
          </p:cNvCxnSpPr>
          <p:nvPr/>
        </p:nvCxnSpPr>
        <p:spPr>
          <a:xfrm flipH="1">
            <a:off x="9127671" y="3788229"/>
            <a:ext cx="2458162"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4D5CD45-B8B2-DA40-B2FE-76BE171CAC15}"/>
              </a:ext>
            </a:extLst>
          </p:cNvPr>
          <p:cNvCxnSpPr/>
          <p:nvPr/>
        </p:nvCxnSpPr>
        <p:spPr>
          <a:xfrm flipV="1">
            <a:off x="9127671" y="2563586"/>
            <a:ext cx="2458162" cy="669471"/>
          </a:xfrm>
          <a:prstGeom prst="line">
            <a:avLst/>
          </a:prstGeom>
          <a:ln/>
        </p:spPr>
        <p:style>
          <a:lnRef idx="1">
            <a:schemeClr val="accent4"/>
          </a:lnRef>
          <a:fillRef idx="0">
            <a:schemeClr val="accent4"/>
          </a:fillRef>
          <a:effectRef idx="0">
            <a:schemeClr val="accent4"/>
          </a:effectRef>
          <a:fontRef idx="minor">
            <a:schemeClr val="tx1"/>
          </a:fontRef>
        </p:style>
      </p:cxnSp>
      <p:sp>
        <p:nvSpPr>
          <p:cNvPr id="16" name="Rectangle 15">
            <a:extLst>
              <a:ext uri="{FF2B5EF4-FFF2-40B4-BE49-F238E27FC236}">
                <a16:creationId xmlns:a16="http://schemas.microsoft.com/office/drawing/2014/main" id="{4234FE1B-C74F-D44D-9ADD-834AC851A7B0}"/>
              </a:ext>
            </a:extLst>
          </p:cNvPr>
          <p:cNvSpPr/>
          <p:nvPr/>
        </p:nvSpPr>
        <p:spPr>
          <a:xfrm>
            <a:off x="9463537" y="2350288"/>
            <a:ext cx="1287532" cy="369332"/>
          </a:xfrm>
          <a:prstGeom prst="rect">
            <a:avLst/>
          </a:prstGeom>
        </p:spPr>
        <p:txBody>
          <a:bodyPr wrap="none">
            <a:spAutoFit/>
          </a:bodyPr>
          <a:lstStyle/>
          <a:p>
            <a:r>
              <a:rPr lang="en-US" dirty="0">
                <a:solidFill>
                  <a:srgbClr val="C00000"/>
                </a:solidFill>
                <a:latin typeface="Monaco" pitchFamily="2" charset="77"/>
              </a:rPr>
              <a:t>exact(x)</a:t>
            </a:r>
            <a:endParaRPr lang="en-US" dirty="0">
              <a:solidFill>
                <a:srgbClr val="C00000"/>
              </a:solidFill>
              <a:effectLst/>
              <a:latin typeface="Monaco" pitchFamily="2" charset="77"/>
            </a:endParaRPr>
          </a:p>
        </p:txBody>
      </p:sp>
      <p:sp>
        <p:nvSpPr>
          <p:cNvPr id="17" name="Rectangle 16">
            <a:extLst>
              <a:ext uri="{FF2B5EF4-FFF2-40B4-BE49-F238E27FC236}">
                <a16:creationId xmlns:a16="http://schemas.microsoft.com/office/drawing/2014/main" id="{96F9E60A-EF08-D448-8C50-C00EE5F8C0BE}"/>
              </a:ext>
            </a:extLst>
          </p:cNvPr>
          <p:cNvSpPr/>
          <p:nvPr/>
        </p:nvSpPr>
        <p:spPr>
          <a:xfrm>
            <a:off x="11542815" y="3464500"/>
            <a:ext cx="322524" cy="369332"/>
          </a:xfrm>
          <a:prstGeom prst="rect">
            <a:avLst/>
          </a:prstGeom>
        </p:spPr>
        <p:txBody>
          <a:bodyPr wrap="none">
            <a:spAutoFit/>
          </a:bodyPr>
          <a:lstStyle/>
          <a:p>
            <a:r>
              <a:rPr lang="en-US" dirty="0">
                <a:latin typeface="Monaco" pitchFamily="2" charset="77"/>
              </a:rPr>
              <a:t>x</a:t>
            </a:r>
            <a:endParaRPr lang="en-US" dirty="0">
              <a:effectLst/>
              <a:latin typeface="Monaco" pitchFamily="2" charset="77"/>
            </a:endParaRPr>
          </a:p>
        </p:txBody>
      </p:sp>
      <p:sp>
        <p:nvSpPr>
          <p:cNvPr id="18" name="Arc 17">
            <a:extLst>
              <a:ext uri="{FF2B5EF4-FFF2-40B4-BE49-F238E27FC236}">
                <a16:creationId xmlns:a16="http://schemas.microsoft.com/office/drawing/2014/main" id="{A364EDA8-C96E-2445-80F6-268F6BCF1AEA}"/>
              </a:ext>
            </a:extLst>
          </p:cNvPr>
          <p:cNvSpPr/>
          <p:nvPr/>
        </p:nvSpPr>
        <p:spPr>
          <a:xfrm rot="20965781" flipV="1">
            <a:off x="6440151" y="1147774"/>
            <a:ext cx="6351595" cy="2030910"/>
          </a:xfrm>
          <a:prstGeom prst="arc">
            <a:avLst>
              <a:gd name="adj1" fmla="val 14121078"/>
              <a:gd name="adj2" fmla="val 2011270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C6B81455-ABF8-E945-80A9-5878A6D1E872}"/>
              </a:ext>
            </a:extLst>
          </p:cNvPr>
          <p:cNvSpPr/>
          <p:nvPr/>
        </p:nvSpPr>
        <p:spPr>
          <a:xfrm>
            <a:off x="10176232" y="2983944"/>
            <a:ext cx="1149674" cy="369332"/>
          </a:xfrm>
          <a:prstGeom prst="rect">
            <a:avLst/>
          </a:prstGeom>
        </p:spPr>
        <p:txBody>
          <a:bodyPr wrap="none">
            <a:spAutoFit/>
          </a:bodyPr>
          <a:lstStyle/>
          <a:p>
            <a:r>
              <a:rPr lang="en-US" dirty="0" err="1">
                <a:solidFill>
                  <a:schemeClr val="tx2"/>
                </a:solidFill>
                <a:latin typeface="Monaco" pitchFamily="2" charset="77"/>
              </a:rPr>
              <a:t>curr</a:t>
            </a:r>
            <a:r>
              <a:rPr lang="en-US" dirty="0">
                <a:solidFill>
                  <a:schemeClr val="tx2"/>
                </a:solidFill>
                <a:latin typeface="Monaco" pitchFamily="2" charset="77"/>
              </a:rPr>
              <a:t>(x)</a:t>
            </a:r>
            <a:endParaRPr lang="en-US" dirty="0">
              <a:solidFill>
                <a:schemeClr val="tx2"/>
              </a:solidFill>
              <a:effectLst/>
              <a:latin typeface="Monaco" pitchFamily="2" charset="77"/>
            </a:endParaRPr>
          </a:p>
        </p:txBody>
      </p:sp>
      <p:sp>
        <p:nvSpPr>
          <p:cNvPr id="19" name="TextBox 18">
            <a:extLst>
              <a:ext uri="{FF2B5EF4-FFF2-40B4-BE49-F238E27FC236}">
                <a16:creationId xmlns:a16="http://schemas.microsoft.com/office/drawing/2014/main" id="{E5E6DB7C-ECA3-9B49-A237-0083EE1FE21B}"/>
              </a:ext>
            </a:extLst>
          </p:cNvPr>
          <p:cNvSpPr txBox="1"/>
          <p:nvPr/>
        </p:nvSpPr>
        <p:spPr>
          <a:xfrm>
            <a:off x="9832811" y="4192021"/>
            <a:ext cx="1594358"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C00000"/>
                </a:solidFill>
              </a:rPr>
              <a:t>error?</a:t>
            </a:r>
          </a:p>
        </p:txBody>
      </p:sp>
      <p:sp>
        <p:nvSpPr>
          <p:cNvPr id="22" name="Freeform 21">
            <a:extLst>
              <a:ext uri="{FF2B5EF4-FFF2-40B4-BE49-F238E27FC236}">
                <a16:creationId xmlns:a16="http://schemas.microsoft.com/office/drawing/2014/main" id="{D4A067E1-6405-A44B-9E50-13BD5AC2058D}"/>
              </a:ext>
            </a:extLst>
          </p:cNvPr>
          <p:cNvSpPr/>
          <p:nvPr/>
        </p:nvSpPr>
        <p:spPr>
          <a:xfrm>
            <a:off x="9405257" y="2412300"/>
            <a:ext cx="2260250" cy="1785247"/>
          </a:xfrm>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 name="connsiteX0" fmla="*/ 0 w 2260250"/>
              <a:gd name="connsiteY0" fmla="*/ 794037 h 1785247"/>
              <a:gd name="connsiteX1" fmla="*/ 166255 w 2260250"/>
              <a:gd name="connsiteY1" fmla="*/ 734660 h 1785247"/>
              <a:gd name="connsiteX2" fmla="*/ 498764 w 2260250"/>
              <a:gd name="connsiteY2" fmla="*/ 722785 h 1785247"/>
              <a:gd name="connsiteX3" fmla="*/ 581891 w 2260250"/>
              <a:gd name="connsiteY3" fmla="*/ 604031 h 1785247"/>
              <a:gd name="connsiteX4" fmla="*/ 866899 w 2260250"/>
              <a:gd name="connsiteY4" fmla="*/ 675283 h 1785247"/>
              <a:gd name="connsiteX5" fmla="*/ 938151 w 2260250"/>
              <a:gd name="connsiteY5" fmla="*/ 509029 h 1785247"/>
              <a:gd name="connsiteX6" fmla="*/ 1151907 w 2260250"/>
              <a:gd name="connsiteY6" fmla="*/ 544655 h 1785247"/>
              <a:gd name="connsiteX7" fmla="*/ 1306286 w 2260250"/>
              <a:gd name="connsiteY7" fmla="*/ 414026 h 1785247"/>
              <a:gd name="connsiteX8" fmla="*/ 1543792 w 2260250"/>
              <a:gd name="connsiteY8" fmla="*/ 449652 h 1785247"/>
              <a:gd name="connsiteX9" fmla="*/ 1662546 w 2260250"/>
              <a:gd name="connsiteY9" fmla="*/ 330899 h 1785247"/>
              <a:gd name="connsiteX10" fmla="*/ 1769424 w 2260250"/>
              <a:gd name="connsiteY10" fmla="*/ 366525 h 1785247"/>
              <a:gd name="connsiteX11" fmla="*/ 1923803 w 2260250"/>
              <a:gd name="connsiteY11" fmla="*/ 247772 h 1785247"/>
              <a:gd name="connsiteX12" fmla="*/ 2090057 w 2260250"/>
              <a:gd name="connsiteY12" fmla="*/ 247772 h 1785247"/>
              <a:gd name="connsiteX13" fmla="*/ 2196935 w 2260250"/>
              <a:gd name="connsiteY13" fmla="*/ 152769 h 1785247"/>
              <a:gd name="connsiteX14" fmla="*/ 1220127 w 2260250"/>
              <a:gd name="connsiteY14" fmla="*/ 1785247 h 178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1785247">
                <a:moveTo>
                  <a:pt x="0" y="794037"/>
                </a:moveTo>
                <a:cubicBezTo>
                  <a:pt x="41564" y="770286"/>
                  <a:pt x="83128" y="746535"/>
                  <a:pt x="166255" y="734660"/>
                </a:cubicBezTo>
                <a:cubicBezTo>
                  <a:pt x="249382" y="722785"/>
                  <a:pt x="429491" y="744556"/>
                  <a:pt x="498764" y="722785"/>
                </a:cubicBezTo>
                <a:cubicBezTo>
                  <a:pt x="568037" y="701014"/>
                  <a:pt x="520535" y="611948"/>
                  <a:pt x="581891" y="604031"/>
                </a:cubicBezTo>
                <a:cubicBezTo>
                  <a:pt x="643247" y="596114"/>
                  <a:pt x="807522" y="691117"/>
                  <a:pt x="866899" y="675283"/>
                </a:cubicBezTo>
                <a:cubicBezTo>
                  <a:pt x="926276" y="659449"/>
                  <a:pt x="890650" y="530800"/>
                  <a:pt x="938151" y="509029"/>
                </a:cubicBezTo>
                <a:cubicBezTo>
                  <a:pt x="985652" y="487258"/>
                  <a:pt x="1090551" y="560489"/>
                  <a:pt x="1151907" y="544655"/>
                </a:cubicBezTo>
                <a:cubicBezTo>
                  <a:pt x="1213263" y="528821"/>
                  <a:pt x="1240972" y="429860"/>
                  <a:pt x="1306286" y="414026"/>
                </a:cubicBezTo>
                <a:cubicBezTo>
                  <a:pt x="1371600" y="398192"/>
                  <a:pt x="1484415" y="463506"/>
                  <a:pt x="1543792" y="449652"/>
                </a:cubicBezTo>
                <a:cubicBezTo>
                  <a:pt x="1603169" y="435798"/>
                  <a:pt x="1624941" y="344753"/>
                  <a:pt x="1662546" y="330899"/>
                </a:cubicBezTo>
                <a:cubicBezTo>
                  <a:pt x="1700151" y="317045"/>
                  <a:pt x="1725881" y="380379"/>
                  <a:pt x="1769424" y="366525"/>
                </a:cubicBezTo>
                <a:cubicBezTo>
                  <a:pt x="1812967" y="352671"/>
                  <a:pt x="1870364" y="267564"/>
                  <a:pt x="1923803" y="247772"/>
                </a:cubicBezTo>
                <a:cubicBezTo>
                  <a:pt x="1977242" y="227980"/>
                  <a:pt x="2044535" y="263606"/>
                  <a:pt x="2090057" y="247772"/>
                </a:cubicBezTo>
                <a:cubicBezTo>
                  <a:pt x="2135579" y="231938"/>
                  <a:pt x="2371106" y="-233179"/>
                  <a:pt x="2196935" y="152769"/>
                </a:cubicBezTo>
                <a:cubicBezTo>
                  <a:pt x="2022764" y="538717"/>
                  <a:pt x="1708994" y="772875"/>
                  <a:pt x="1220127" y="1785247"/>
                </a:cubicBezTo>
              </a:path>
            </a:pathLst>
          </a:custGeom>
          <a:ln w="15875">
            <a:solidFill>
              <a:srgbClr val="C00000"/>
            </a:solidFill>
            <a:tailEnd type="stealth"/>
            <a:extLst>
              <a:ext uri="{C807C97D-BFC1-408E-A445-0C87EB9F89A2}">
                <ask:lineSketchStyleProps xmlns:ask="http://schemas.microsoft.com/office/drawing/2018/sketchyshapes" sd="1219033472">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2563460" extrusionOk="0">
                        <a:moveTo>
                          <a:pt x="0" y="794037"/>
                        </a:moveTo>
                        <a:cubicBezTo>
                          <a:pt x="37319" y="767668"/>
                          <a:pt x="80694" y="747448"/>
                          <a:pt x="166255" y="734660"/>
                        </a:cubicBezTo>
                        <a:cubicBezTo>
                          <a:pt x="266124" y="726310"/>
                          <a:pt x="417947" y="744923"/>
                          <a:pt x="498764" y="722785"/>
                        </a:cubicBezTo>
                        <a:cubicBezTo>
                          <a:pt x="555748" y="713015"/>
                          <a:pt x="517533" y="628543"/>
                          <a:pt x="581891" y="604031"/>
                        </a:cubicBezTo>
                        <a:cubicBezTo>
                          <a:pt x="631741" y="589819"/>
                          <a:pt x="819044" y="696622"/>
                          <a:pt x="866899" y="675283"/>
                        </a:cubicBezTo>
                        <a:cubicBezTo>
                          <a:pt x="935343" y="660525"/>
                          <a:pt x="895786" y="520230"/>
                          <a:pt x="938151" y="509029"/>
                        </a:cubicBezTo>
                        <a:cubicBezTo>
                          <a:pt x="974426" y="485539"/>
                          <a:pt x="1085314" y="565420"/>
                          <a:pt x="1151907" y="544655"/>
                        </a:cubicBezTo>
                        <a:cubicBezTo>
                          <a:pt x="1211974" y="516525"/>
                          <a:pt x="1239628" y="431728"/>
                          <a:pt x="1306286" y="414026"/>
                        </a:cubicBezTo>
                        <a:cubicBezTo>
                          <a:pt x="1374754" y="399958"/>
                          <a:pt x="1494050" y="465823"/>
                          <a:pt x="1543792" y="449652"/>
                        </a:cubicBezTo>
                        <a:cubicBezTo>
                          <a:pt x="1600631" y="435388"/>
                          <a:pt x="1631894" y="350439"/>
                          <a:pt x="1662546" y="330899"/>
                        </a:cubicBezTo>
                        <a:cubicBezTo>
                          <a:pt x="1707199" y="327537"/>
                          <a:pt x="1726714" y="389004"/>
                          <a:pt x="1769424" y="366525"/>
                        </a:cubicBezTo>
                        <a:cubicBezTo>
                          <a:pt x="1821101" y="365200"/>
                          <a:pt x="1877581" y="276404"/>
                          <a:pt x="1923803" y="247772"/>
                        </a:cubicBezTo>
                        <a:cubicBezTo>
                          <a:pt x="1985789" y="220497"/>
                          <a:pt x="2047391" y="250172"/>
                          <a:pt x="2090057" y="247772"/>
                        </a:cubicBezTo>
                        <a:cubicBezTo>
                          <a:pt x="2069815" y="242737"/>
                          <a:pt x="2325376" y="-264732"/>
                          <a:pt x="2196935" y="152769"/>
                        </a:cubicBezTo>
                        <a:cubicBezTo>
                          <a:pt x="1955094" y="533913"/>
                          <a:pt x="1435568" y="1350652"/>
                          <a:pt x="1045029" y="2563460"/>
                        </a:cubicBezTo>
                      </a:path>
                    </a:pathLst>
                  </a:custGeom>
                  <ask:type>
                    <ask:lineSketchNon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4039582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Create our tests before we write the code</a:t>
            </a:r>
          </a:p>
        </p:txBody>
      </p:sp>
      <p:sp>
        <p:nvSpPr>
          <p:cNvPr id="9" name="Rectangle 8">
            <a:extLst>
              <a:ext uri="{FF2B5EF4-FFF2-40B4-BE49-F238E27FC236}">
                <a16:creationId xmlns:a16="http://schemas.microsoft.com/office/drawing/2014/main" id="{1006434A-0222-5643-8057-D12E2DDA8E3D}"/>
              </a:ext>
            </a:extLst>
          </p:cNvPr>
          <p:cNvSpPr/>
          <p:nvPr/>
        </p:nvSpPr>
        <p:spPr>
          <a:xfrm>
            <a:off x="567606" y="1151573"/>
            <a:ext cx="10779576" cy="1015663"/>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latin typeface="Monaco" pitchFamily="2" charset="77"/>
              </a:rPr>
              <a:t>$ </a:t>
            </a:r>
            <a:r>
              <a:rPr lang="en-US" sz="2000" dirty="0" err="1">
                <a:solidFill>
                  <a:schemeClr val="bg1">
                    <a:lumMod val="95000"/>
                  </a:schemeClr>
                </a:solidFill>
                <a:latin typeface="Monaco" pitchFamily="2" charset="77"/>
              </a:rPr>
              <a:t>mkdir</a:t>
            </a:r>
            <a:r>
              <a:rPr lang="en-US" sz="2000" dirty="0">
                <a:solidFill>
                  <a:schemeClr val="bg1">
                    <a:lumMod val="95000"/>
                  </a:schemeClr>
                </a:solidFill>
                <a:latin typeface="Monaco" pitchFamily="2" charset="77"/>
              </a:rPr>
              <a:t> tests</a:t>
            </a:r>
          </a:p>
          <a:p>
            <a:r>
              <a:rPr lang="en-US" sz="2000" dirty="0">
                <a:solidFill>
                  <a:schemeClr val="bg1">
                    <a:lumMod val="95000"/>
                  </a:schemeClr>
                </a:solidFill>
                <a:latin typeface="Monaco" pitchFamily="2" charset="77"/>
              </a:rPr>
              <a:t>$ cp </a:t>
            </a:r>
            <a:r>
              <a:rPr lang="en-US" sz="2000" dirty="0" err="1">
                <a:solidFill>
                  <a:schemeClr val="bg1">
                    <a:lumMod val="95000"/>
                  </a:schemeClr>
                </a:solidFill>
                <a:latin typeface="Monaco" pitchFamily="2" charset="77"/>
              </a:rPr>
              <a:t>check.sh</a:t>
            </a:r>
            <a:r>
              <a:rPr lang="en-US" sz="2000" dirty="0">
                <a:solidFill>
                  <a:schemeClr val="bg1">
                    <a:lumMod val="95000"/>
                  </a:schemeClr>
                </a:solidFill>
                <a:latin typeface="Monaco" pitchFamily="2" charset="77"/>
              </a:rPr>
              <a:t> tests/</a:t>
            </a:r>
            <a:r>
              <a:rPr lang="en-US" sz="2000" dirty="0" err="1">
                <a:solidFill>
                  <a:schemeClr val="bg1">
                    <a:lumMod val="95000"/>
                  </a:schemeClr>
                </a:solidFill>
                <a:latin typeface="Monaco" pitchFamily="2" charset="77"/>
              </a:rPr>
              <a:t>check.sh</a:t>
            </a:r>
            <a:endParaRPr lang="en-US" sz="2000" dirty="0">
              <a:solidFill>
                <a:schemeClr val="bg1">
                  <a:lumMod val="95000"/>
                </a:schemeClr>
              </a:solidFill>
              <a:latin typeface="Monaco" pitchFamily="2" charset="77"/>
            </a:endParaRPr>
          </a:p>
          <a:p>
            <a:r>
              <a:rPr lang="en-US" sz="2000" dirty="0">
                <a:solidFill>
                  <a:schemeClr val="bg1">
                    <a:lumMod val="95000"/>
                  </a:schemeClr>
                </a:solidFill>
                <a:latin typeface="Monaco" pitchFamily="2" charset="77"/>
              </a:rPr>
              <a:t>$ cd tests</a:t>
            </a:r>
          </a:p>
        </p:txBody>
      </p:sp>
      <p:sp>
        <p:nvSpPr>
          <p:cNvPr id="23" name="Rectangle 22">
            <a:extLst>
              <a:ext uri="{FF2B5EF4-FFF2-40B4-BE49-F238E27FC236}">
                <a16:creationId xmlns:a16="http://schemas.microsoft.com/office/drawing/2014/main" id="{35A3A4C5-5A13-0946-A79C-75FD57FE42EE}"/>
              </a:ext>
            </a:extLst>
          </p:cNvPr>
          <p:cNvSpPr/>
          <p:nvPr/>
        </p:nvSpPr>
        <p:spPr>
          <a:xfrm>
            <a:off x="567606" y="3857287"/>
            <a:ext cx="10779577" cy="1323439"/>
          </a:xfrm>
          <a:prstGeom prst="rect">
            <a:avLst/>
          </a:prstGeom>
          <a:solidFill>
            <a:schemeClr val="tx1">
              <a:lumMod val="75000"/>
              <a:lumOff val="25000"/>
            </a:schemeClr>
          </a:solidFill>
        </p:spPr>
        <p:txBody>
          <a:bodyPr wrap="square">
            <a:spAutoFit/>
          </a:bodyPr>
          <a:lstStyle/>
          <a:p>
            <a:r>
              <a:rPr lang="en-US" sz="2000" dirty="0" err="1">
                <a:solidFill>
                  <a:srgbClr val="2CEEEB"/>
                </a:solidFill>
                <a:latin typeface="Monaco" pitchFamily="2" charset="77"/>
              </a:rPr>
              <a:t>enable_testing</a:t>
            </a:r>
            <a:r>
              <a:rPr lang="en-US" sz="2000" dirty="0">
                <a:solidFill>
                  <a:srgbClr val="F2F2F2"/>
                </a:solidFill>
                <a:latin typeface="Monaco" pitchFamily="2" charset="77"/>
              </a:rPr>
              <a:t>()</a:t>
            </a:r>
          </a:p>
          <a:p>
            <a:endParaRPr lang="en-US" sz="2000" dirty="0">
              <a:solidFill>
                <a:srgbClr val="2CEEEB"/>
              </a:solidFill>
              <a:latin typeface="Monaco" pitchFamily="2" charset="77"/>
            </a:endParaRPr>
          </a:p>
          <a:p>
            <a:r>
              <a:rPr lang="en-US" sz="2000" dirty="0" err="1">
                <a:solidFill>
                  <a:srgbClr val="2CEEEB"/>
                </a:solidFill>
                <a:latin typeface="Monaco" pitchFamily="2" charset="77"/>
              </a:rPr>
              <a:t>add_test</a:t>
            </a:r>
            <a:r>
              <a:rPr lang="en-US" sz="2000" dirty="0">
                <a:solidFill>
                  <a:srgbClr val="F2F2F2"/>
                </a:solidFill>
                <a:latin typeface="Monaco" pitchFamily="2" charset="77"/>
              </a:rPr>
              <a:t>(NAME </a:t>
            </a:r>
            <a:r>
              <a:rPr lang="en-US" sz="2000" dirty="0" err="1">
                <a:solidFill>
                  <a:srgbClr val="F2F2F2"/>
                </a:solidFill>
                <a:latin typeface="Monaco" pitchFamily="2" charset="77"/>
              </a:rPr>
              <a:t>ftcs</a:t>
            </a:r>
            <a:r>
              <a:rPr lang="en-US" sz="2000" dirty="0">
                <a:solidFill>
                  <a:srgbClr val="F2F2F2"/>
                </a:solidFill>
                <a:latin typeface="Monaco" pitchFamily="2" charset="77"/>
              </a:rPr>
              <a:t> COMMAND </a:t>
            </a:r>
            <a:r>
              <a:rPr lang="en-US" sz="2000" dirty="0" err="1">
                <a:solidFill>
                  <a:srgbClr val="F2F2F2"/>
                </a:solidFill>
                <a:latin typeface="Monaco" pitchFamily="2" charset="77"/>
              </a:rPr>
              <a:t>check.sh</a:t>
            </a:r>
            <a:r>
              <a:rPr lang="en-US" sz="2000" dirty="0">
                <a:solidFill>
                  <a:srgbClr val="F2F2F2"/>
                </a:solidFill>
                <a:latin typeface="Monaco" pitchFamily="2" charset="77"/>
              </a:rPr>
              <a:t> $&lt;</a:t>
            </a:r>
            <a:r>
              <a:rPr lang="en-US" sz="2000" dirty="0" err="1">
                <a:solidFill>
                  <a:srgbClr val="F2F2F2"/>
                </a:solidFill>
                <a:latin typeface="Monaco" pitchFamily="2" charset="77"/>
              </a:rPr>
              <a:t>TARGET_FILE:heat</a:t>
            </a:r>
            <a:r>
              <a:rPr lang="en-US" sz="2000" dirty="0">
                <a:solidFill>
                  <a:srgbClr val="F2F2F2"/>
                </a:solidFill>
                <a:latin typeface="Monaco" pitchFamily="2" charset="77"/>
              </a:rPr>
              <a:t>&gt; </a:t>
            </a:r>
            <a:r>
              <a:rPr lang="en-US" sz="2000" dirty="0" err="1">
                <a:solidFill>
                  <a:srgbClr val="F2F2F2"/>
                </a:solidFill>
                <a:latin typeface="Monaco" pitchFamily="2" charset="77"/>
              </a:rPr>
              <a:t>ftcs</a:t>
            </a:r>
            <a:r>
              <a:rPr lang="en-US" sz="2000" dirty="0">
                <a:solidFill>
                  <a:srgbClr val="F2F2F2"/>
                </a:solidFill>
                <a:latin typeface="Monaco" pitchFamily="2" charset="77"/>
              </a:rPr>
              <a:t>)</a:t>
            </a:r>
          </a:p>
          <a:p>
            <a:r>
              <a:rPr lang="en-US" sz="2000" dirty="0" err="1">
                <a:solidFill>
                  <a:srgbClr val="2CEEEB"/>
                </a:solidFill>
                <a:latin typeface="Monaco" pitchFamily="2" charset="77"/>
              </a:rPr>
              <a:t>add_test</a:t>
            </a:r>
            <a:r>
              <a:rPr lang="en-US" sz="2000" dirty="0">
                <a:solidFill>
                  <a:srgbClr val="F2F2F2"/>
                </a:solidFill>
                <a:latin typeface="Monaco" pitchFamily="2" charset="77"/>
              </a:rPr>
              <a:t>(NAME upwind15 COMMAND </a:t>
            </a:r>
            <a:r>
              <a:rPr lang="en-US" sz="2000" dirty="0" err="1">
                <a:solidFill>
                  <a:srgbClr val="F2F2F2"/>
                </a:solidFill>
                <a:latin typeface="Monaco" pitchFamily="2" charset="77"/>
              </a:rPr>
              <a:t>check.sh</a:t>
            </a:r>
            <a:r>
              <a:rPr lang="en-US" sz="2000" dirty="0">
                <a:solidFill>
                  <a:srgbClr val="F2F2F2"/>
                </a:solidFill>
                <a:latin typeface="Monaco" pitchFamily="2" charset="77"/>
              </a:rPr>
              <a:t> $&lt;</a:t>
            </a:r>
            <a:r>
              <a:rPr lang="en-US" sz="2000" dirty="0" err="1">
                <a:solidFill>
                  <a:srgbClr val="F2F2F2"/>
                </a:solidFill>
                <a:latin typeface="Monaco" pitchFamily="2" charset="77"/>
              </a:rPr>
              <a:t>TARGET_FILE:heat</a:t>
            </a:r>
            <a:r>
              <a:rPr lang="en-US" sz="2000" dirty="0">
                <a:solidFill>
                  <a:srgbClr val="F2F2F2"/>
                </a:solidFill>
                <a:latin typeface="Monaco" pitchFamily="2" charset="77"/>
              </a:rPr>
              <a:t>&gt; upwind15)</a:t>
            </a:r>
          </a:p>
        </p:txBody>
      </p:sp>
      <p:sp>
        <p:nvSpPr>
          <p:cNvPr id="24" name="Content Placeholder 2">
            <a:extLst>
              <a:ext uri="{FF2B5EF4-FFF2-40B4-BE49-F238E27FC236}">
                <a16:creationId xmlns:a16="http://schemas.microsoft.com/office/drawing/2014/main" id="{FD77488F-3837-4845-9522-439E59D52547}"/>
              </a:ext>
            </a:extLst>
          </p:cNvPr>
          <p:cNvSpPr>
            <a:spLocks noGrp="1"/>
          </p:cNvSpPr>
          <p:nvPr>
            <p:ph idx="1"/>
          </p:nvPr>
        </p:nvSpPr>
        <p:spPr>
          <a:xfrm>
            <a:off x="678132" y="2262996"/>
            <a:ext cx="8085900" cy="560193"/>
          </a:xfrm>
        </p:spPr>
        <p:txBody>
          <a:bodyPr/>
          <a:lstStyle/>
          <a:p>
            <a:r>
              <a:rPr lang="en-US" dirty="0"/>
              <a:t>Create </a:t>
            </a:r>
            <a:r>
              <a:rPr lang="en-US" dirty="0" err="1">
                <a:solidFill>
                  <a:schemeClr val="tx2"/>
                </a:solidFill>
                <a:latin typeface="Menlo" panose="020B0609030804020204" pitchFamily="49" charset="0"/>
                <a:ea typeface="Menlo" panose="020B0609030804020204" pitchFamily="49" charset="0"/>
                <a:cs typeface="Menlo" panose="020B0609030804020204" pitchFamily="49" charset="0"/>
              </a:rPr>
              <a:t>CMakeLists.txt</a:t>
            </a: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r>
              <a:rPr lang="en-US" dirty="0"/>
              <a:t>Add test for new kernel</a:t>
            </a:r>
          </a:p>
          <a:p>
            <a:r>
              <a:rPr lang="en-US" dirty="0"/>
              <a:t>Optionally add test for existing kernel</a:t>
            </a:r>
          </a:p>
        </p:txBody>
      </p:sp>
      <p:sp>
        <p:nvSpPr>
          <p:cNvPr id="25" name="Rectangle 24">
            <a:extLst>
              <a:ext uri="{FF2B5EF4-FFF2-40B4-BE49-F238E27FC236}">
                <a16:creationId xmlns:a16="http://schemas.microsoft.com/office/drawing/2014/main" id="{5D98DE7D-D0FC-D04A-81DD-33265A6DB68E}"/>
              </a:ext>
            </a:extLst>
          </p:cNvPr>
          <p:cNvSpPr/>
          <p:nvPr/>
        </p:nvSpPr>
        <p:spPr>
          <a:xfrm>
            <a:off x="567606" y="5537150"/>
            <a:ext cx="7260212" cy="338554"/>
          </a:xfrm>
          <a:prstGeom prst="rect">
            <a:avLst/>
          </a:prstGeom>
        </p:spPr>
        <p:txBody>
          <a:bodyPr wrap="square">
            <a:spAutoFit/>
          </a:bodyPr>
          <a:lstStyle/>
          <a:p>
            <a:r>
              <a:rPr lang="en-US" sz="1600" dirty="0">
                <a:solidFill>
                  <a:schemeClr val="tx2"/>
                </a:solidFill>
                <a:latin typeface="Menlo" panose="020B0609030804020204" pitchFamily="49" charset="0"/>
                <a:ea typeface="Menlo" panose="020B0609030804020204" pitchFamily="49" charset="0"/>
                <a:cs typeface="Menlo" panose="020B0609030804020204" pitchFamily="49" charset="0"/>
                <a:hlinkClick r:id="rId3"/>
              </a:rPr>
              <a:t>https://cmake.org/cmake/help/latest/command/add_test.html</a:t>
            </a:r>
            <a:endParaRPr lang="en-US" sz="1600" dirty="0">
              <a:solidFill>
                <a:schemeClr val="tx2"/>
              </a:solidFill>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6739230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Re-run </a:t>
            </a:r>
            <a:r>
              <a:rPr lang="en-US" dirty="0" err="1"/>
              <a:t>cmake</a:t>
            </a:r>
            <a:r>
              <a:rPr lang="en-US" dirty="0"/>
              <a:t> to enable tests</a:t>
            </a:r>
          </a:p>
        </p:txBody>
      </p:sp>
      <p:sp>
        <p:nvSpPr>
          <p:cNvPr id="9" name="Rectangle 8">
            <a:extLst>
              <a:ext uri="{FF2B5EF4-FFF2-40B4-BE49-F238E27FC236}">
                <a16:creationId xmlns:a16="http://schemas.microsoft.com/office/drawing/2014/main" id="{1006434A-0222-5643-8057-D12E2DDA8E3D}"/>
              </a:ext>
            </a:extLst>
          </p:cNvPr>
          <p:cNvSpPr/>
          <p:nvPr/>
        </p:nvSpPr>
        <p:spPr>
          <a:xfrm>
            <a:off x="567605" y="967236"/>
            <a:ext cx="10779577" cy="1015663"/>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latin typeface="Monaco" pitchFamily="2" charset="77"/>
              </a:rPr>
              <a:t>$ cd ..</a:t>
            </a:r>
          </a:p>
          <a:p>
            <a:r>
              <a:rPr lang="en-US" sz="2000" dirty="0">
                <a:solidFill>
                  <a:schemeClr val="bg1">
                    <a:lumMod val="95000"/>
                  </a:schemeClr>
                </a:solidFill>
                <a:latin typeface="Monaco" pitchFamily="2" charset="77"/>
              </a:rPr>
              <a:t>$ </a:t>
            </a:r>
            <a:r>
              <a:rPr lang="en-US" sz="2000" dirty="0" err="1">
                <a:solidFill>
                  <a:schemeClr val="bg1">
                    <a:lumMod val="95000"/>
                  </a:schemeClr>
                </a:solidFill>
                <a:latin typeface="Monaco" pitchFamily="2" charset="77"/>
              </a:rPr>
              <a:t>cmake</a:t>
            </a:r>
            <a:r>
              <a:rPr lang="en-US" sz="2000" dirty="0">
                <a:solidFill>
                  <a:schemeClr val="bg1">
                    <a:lumMod val="95000"/>
                  </a:schemeClr>
                </a:solidFill>
                <a:latin typeface="Monaco" pitchFamily="2" charset="77"/>
              </a:rPr>
              <a:t> -DBUILD_TESTS=ON .</a:t>
            </a:r>
          </a:p>
          <a:p>
            <a:r>
              <a:rPr lang="en-US" sz="2000" dirty="0">
                <a:solidFill>
                  <a:schemeClr val="bg1">
                    <a:lumMod val="95000"/>
                  </a:schemeClr>
                </a:solidFill>
                <a:latin typeface="Monaco" pitchFamily="2" charset="77"/>
              </a:rPr>
              <a:t>$ cd tests</a:t>
            </a:r>
          </a:p>
        </p:txBody>
      </p:sp>
      <p:sp>
        <p:nvSpPr>
          <p:cNvPr id="23" name="Rectangle 22">
            <a:extLst>
              <a:ext uri="{FF2B5EF4-FFF2-40B4-BE49-F238E27FC236}">
                <a16:creationId xmlns:a16="http://schemas.microsoft.com/office/drawing/2014/main" id="{35A3A4C5-5A13-0946-A79C-75FD57FE42EE}"/>
              </a:ext>
            </a:extLst>
          </p:cNvPr>
          <p:cNvSpPr/>
          <p:nvPr/>
        </p:nvSpPr>
        <p:spPr>
          <a:xfrm>
            <a:off x="567606" y="2535517"/>
            <a:ext cx="10779577" cy="3970318"/>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ctest</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Test project /home/tutorial/hello-numerical-world/tests</a:t>
            </a:r>
          </a:p>
          <a:p>
            <a:r>
              <a:rPr lang="en-US" dirty="0">
                <a:solidFill>
                  <a:schemeClr val="bg1">
                    <a:lumMod val="95000"/>
                  </a:schemeClr>
                </a:solidFill>
                <a:latin typeface="Monaco" pitchFamily="2" charset="77"/>
              </a:rPr>
              <a:t>    Start 1: </a:t>
            </a:r>
            <a:r>
              <a:rPr lang="en-US" dirty="0" err="1">
                <a:solidFill>
                  <a:schemeClr val="bg1">
                    <a:lumMod val="95000"/>
                  </a:schemeClr>
                </a:solidFill>
                <a:latin typeface="Monaco" pitchFamily="2" charset="77"/>
              </a:rPr>
              <a:t>ftcs</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1/2 Test #1: </a:t>
            </a:r>
            <a:r>
              <a:rPr lang="en-US" dirty="0" err="1">
                <a:solidFill>
                  <a:schemeClr val="bg1">
                    <a:lumMod val="95000"/>
                  </a:schemeClr>
                </a:solidFill>
                <a:latin typeface="Monaco" pitchFamily="2" charset="77"/>
              </a:rPr>
              <a:t>ftcs</a:t>
            </a:r>
            <a:r>
              <a:rPr lang="en-US" dirty="0">
                <a:solidFill>
                  <a:schemeClr val="bg1">
                    <a:lumMod val="95000"/>
                  </a:schemeClr>
                </a:solidFill>
                <a:latin typeface="Monaco" pitchFamily="2" charset="77"/>
              </a:rPr>
              <a:t> .............................   Passed    0.23 sec</a:t>
            </a:r>
          </a:p>
          <a:p>
            <a:r>
              <a:rPr lang="en-US" dirty="0">
                <a:solidFill>
                  <a:schemeClr val="bg1">
                    <a:lumMod val="95000"/>
                  </a:schemeClr>
                </a:solidFill>
                <a:latin typeface="Monaco" pitchFamily="2" charset="77"/>
              </a:rPr>
              <a:t>    Start 2: upwind15</a:t>
            </a:r>
          </a:p>
          <a:p>
            <a:r>
              <a:rPr lang="en-US" dirty="0">
                <a:solidFill>
                  <a:schemeClr val="bg1">
                    <a:lumMod val="95000"/>
                  </a:schemeClr>
                </a:solidFill>
                <a:latin typeface="Monaco" pitchFamily="2" charset="77"/>
              </a:rPr>
              <a:t>2/2 Test #2: upwind15 .........................***Failed    0.01 sec</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50% tests passed, </a:t>
            </a:r>
            <a:r>
              <a:rPr lang="en-US" dirty="0">
                <a:solidFill>
                  <a:srgbClr val="FF0000"/>
                </a:solidFill>
                <a:latin typeface="Monaco" pitchFamily="2" charset="77"/>
              </a:rPr>
              <a:t>1 tests failed</a:t>
            </a:r>
            <a:r>
              <a:rPr lang="en-US" dirty="0">
                <a:solidFill>
                  <a:schemeClr val="bg1">
                    <a:lumMod val="95000"/>
                  </a:schemeClr>
                </a:solidFill>
                <a:latin typeface="Monaco" pitchFamily="2" charset="77"/>
              </a:rPr>
              <a:t> out of 2</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Total Test time (real) =   0.25 sec</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The following tests FAILED:</a:t>
            </a:r>
          </a:p>
          <a:p>
            <a:r>
              <a:rPr lang="en-US" dirty="0">
                <a:solidFill>
                  <a:schemeClr val="bg1">
                    <a:lumMod val="95000"/>
                  </a:schemeClr>
                </a:solidFill>
                <a:latin typeface="Monaco" pitchFamily="2" charset="77"/>
              </a:rPr>
              <a:t>	  </a:t>
            </a:r>
            <a:r>
              <a:rPr lang="en-US" dirty="0">
                <a:solidFill>
                  <a:srgbClr val="FF0000"/>
                </a:solidFill>
                <a:latin typeface="Monaco" pitchFamily="2" charset="77"/>
              </a:rPr>
              <a:t>2 - upwind15 (Failed)</a:t>
            </a:r>
          </a:p>
          <a:p>
            <a:r>
              <a:rPr lang="en-US" dirty="0">
                <a:solidFill>
                  <a:schemeClr val="bg1">
                    <a:lumMod val="95000"/>
                  </a:schemeClr>
                </a:solidFill>
                <a:latin typeface="Monaco" pitchFamily="2" charset="77"/>
              </a:rPr>
              <a:t>Errors while running </a:t>
            </a:r>
            <a:r>
              <a:rPr lang="en-US" dirty="0" err="1">
                <a:solidFill>
                  <a:schemeClr val="bg1">
                    <a:lumMod val="95000"/>
                  </a:schemeClr>
                </a:solidFill>
                <a:latin typeface="Monaco" pitchFamily="2" charset="77"/>
              </a:rPr>
              <a:t>CTest</a:t>
            </a:r>
            <a:endParaRPr lang="en-US" dirty="0">
              <a:solidFill>
                <a:schemeClr val="bg1">
                  <a:lumMod val="95000"/>
                </a:schemeClr>
              </a:solidFill>
              <a:latin typeface="Monaco" pitchFamily="2" charset="77"/>
            </a:endParaRPr>
          </a:p>
        </p:txBody>
      </p:sp>
      <p:sp>
        <p:nvSpPr>
          <p:cNvPr id="8" name="Content Placeholder 2">
            <a:extLst>
              <a:ext uri="{FF2B5EF4-FFF2-40B4-BE49-F238E27FC236}">
                <a16:creationId xmlns:a16="http://schemas.microsoft.com/office/drawing/2014/main" id="{7FCE028A-6729-5F4C-B34F-5D3C670D420C}"/>
              </a:ext>
            </a:extLst>
          </p:cNvPr>
          <p:cNvSpPr>
            <a:spLocks noGrp="1"/>
          </p:cNvSpPr>
          <p:nvPr>
            <p:ph idx="1"/>
          </p:nvPr>
        </p:nvSpPr>
        <p:spPr>
          <a:xfrm>
            <a:off x="678132" y="2072390"/>
            <a:ext cx="8085900" cy="560193"/>
          </a:xfrm>
        </p:spPr>
        <p:txBody>
          <a:bodyPr/>
          <a:lstStyle/>
          <a:p>
            <a:r>
              <a:rPr lang="en-US" dirty="0"/>
              <a:t>Run tests</a:t>
            </a:r>
          </a:p>
        </p:txBody>
      </p:sp>
    </p:spTree>
    <p:extLst>
      <p:ext uri="{BB962C8B-B14F-4D97-AF65-F5344CB8AC3E}">
        <p14:creationId xmlns:p14="http://schemas.microsoft.com/office/powerpoint/2010/main" val="37240922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 new kernel to make test succeed</a:t>
            </a:r>
          </a:p>
        </p:txBody>
      </p:sp>
      <p:sp>
        <p:nvSpPr>
          <p:cNvPr id="23" name="Rectangle 22">
            <a:extLst>
              <a:ext uri="{FF2B5EF4-FFF2-40B4-BE49-F238E27FC236}">
                <a16:creationId xmlns:a16="http://schemas.microsoft.com/office/drawing/2014/main" id="{35A3A4C5-5A13-0946-A79C-75FD57FE42EE}"/>
              </a:ext>
            </a:extLst>
          </p:cNvPr>
          <p:cNvSpPr/>
          <p:nvPr/>
        </p:nvSpPr>
        <p:spPr>
          <a:xfrm>
            <a:off x="567606" y="2004809"/>
            <a:ext cx="11372472" cy="1354217"/>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 64 extern bool</a:t>
            </a:r>
          </a:p>
          <a:p>
            <a:r>
              <a:rPr lang="en-US" sz="1600" dirty="0">
                <a:solidFill>
                  <a:schemeClr val="bg1">
                    <a:lumMod val="95000"/>
                  </a:schemeClr>
                </a:solidFill>
                <a:latin typeface="Monaco" pitchFamily="2" charset="77"/>
              </a:rPr>
              <a:t> 65 update_solution_upwind15(int n,</a:t>
            </a:r>
          </a:p>
          <a:p>
            <a:r>
              <a:rPr lang="en-US" sz="1600" dirty="0">
                <a:solidFill>
                  <a:schemeClr val="bg1">
                    <a:lumMod val="95000"/>
                  </a:schemeClr>
                </a:solidFill>
                <a:latin typeface="Monaco" pitchFamily="2" charset="77"/>
              </a:rPr>
              <a:t> 66     Double *</a:t>
            </a:r>
            <a:r>
              <a:rPr lang="en-US" sz="1600" dirty="0" err="1">
                <a:solidFill>
                  <a:schemeClr val="bg1">
                    <a:lumMod val="95000"/>
                  </a:schemeClr>
                </a:solidFill>
                <a:latin typeface="Monaco" pitchFamily="2" charset="77"/>
              </a:rPr>
              <a:t>curr</a:t>
            </a:r>
            <a:r>
              <a:rPr lang="en-US" sz="1600" dirty="0">
                <a:solidFill>
                  <a:schemeClr val="bg1">
                    <a:lumMod val="95000"/>
                  </a:schemeClr>
                </a:solidFill>
                <a:latin typeface="Monaco" pitchFamily="2" charset="77"/>
              </a:rPr>
              <a:t>, Double const *last,</a:t>
            </a:r>
          </a:p>
          <a:p>
            <a:r>
              <a:rPr lang="en-US" sz="1600" dirty="0">
                <a:solidFill>
                  <a:schemeClr val="bg1">
                    <a:lumMod val="95000"/>
                  </a:schemeClr>
                </a:solidFill>
                <a:latin typeface="Monaco" pitchFamily="2" charset="77"/>
              </a:rPr>
              <a:t> 67     Double alpha, Double dx, Double dt,</a:t>
            </a:r>
          </a:p>
          <a:p>
            <a:r>
              <a:rPr lang="en-US" sz="1600" dirty="0">
                <a:solidFill>
                  <a:schemeClr val="bg1">
                    <a:lumMod val="95000"/>
                  </a:schemeClr>
                </a:solidFill>
                <a:latin typeface="Monaco" pitchFamily="2" charset="77"/>
              </a:rPr>
              <a:t> 68     Double bc_0, Double bc_1);</a:t>
            </a:r>
          </a:p>
        </p:txBody>
      </p:sp>
      <p:sp>
        <p:nvSpPr>
          <p:cNvPr id="8" name="Content Placeholder 2">
            <a:extLst>
              <a:ext uri="{FF2B5EF4-FFF2-40B4-BE49-F238E27FC236}">
                <a16:creationId xmlns:a16="http://schemas.microsoft.com/office/drawing/2014/main" id="{7FCE028A-6729-5F4C-B34F-5D3C670D420C}"/>
              </a:ext>
            </a:extLst>
          </p:cNvPr>
          <p:cNvSpPr>
            <a:spLocks noGrp="1"/>
          </p:cNvSpPr>
          <p:nvPr>
            <p:ph idx="1"/>
          </p:nvPr>
        </p:nvSpPr>
        <p:spPr>
          <a:xfrm>
            <a:off x="567606" y="1090409"/>
            <a:ext cx="8085900" cy="560193"/>
          </a:xfrm>
        </p:spPr>
        <p:txBody>
          <a:bodyPr/>
          <a:lstStyle/>
          <a:p>
            <a:pPr marL="0" indent="0">
              <a:buNone/>
            </a:pPr>
            <a:r>
              <a:rPr lang="en-US" dirty="0" err="1">
                <a:solidFill>
                  <a:schemeClr val="tx2"/>
                </a:solidFill>
                <a:latin typeface="Menlo" panose="020B0609030804020204" pitchFamily="49" charset="0"/>
                <a:ea typeface="Menlo" panose="020B0609030804020204" pitchFamily="49" charset="0"/>
                <a:cs typeface="Menlo" panose="020B0609030804020204" pitchFamily="49" charset="0"/>
              </a:rPr>
              <a:t>heat.C</a:t>
            </a: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r>
              <a:rPr lang="en-US" sz="2400" dirty="0"/>
              <a:t>Add prototype</a:t>
            </a:r>
          </a:p>
          <a:p>
            <a:endParaRPr lang="en-US" dirty="0"/>
          </a:p>
          <a:p>
            <a:endParaRPr lang="en-US" dirty="0"/>
          </a:p>
          <a:p>
            <a:endParaRPr lang="en-US" dirty="0"/>
          </a:p>
          <a:p>
            <a:r>
              <a:rPr lang="en-US" dirty="0"/>
              <a:t>Modify assertion</a:t>
            </a:r>
          </a:p>
          <a:p>
            <a:endParaRPr lang="en-US" dirty="0"/>
          </a:p>
          <a:p>
            <a:r>
              <a:rPr lang="en-US" dirty="0"/>
              <a:t>Call kernel</a:t>
            </a:r>
          </a:p>
        </p:txBody>
      </p:sp>
      <p:sp>
        <p:nvSpPr>
          <p:cNvPr id="6" name="Rectangle 5">
            <a:extLst>
              <a:ext uri="{FF2B5EF4-FFF2-40B4-BE49-F238E27FC236}">
                <a16:creationId xmlns:a16="http://schemas.microsoft.com/office/drawing/2014/main" id="{E1EA1ABB-89C7-FC48-A7EB-96299CEBCCBB}"/>
              </a:ext>
            </a:extLst>
          </p:cNvPr>
          <p:cNvSpPr/>
          <p:nvPr/>
        </p:nvSpPr>
        <p:spPr>
          <a:xfrm>
            <a:off x="567605" y="4055282"/>
            <a:ext cx="11372473" cy="338554"/>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 86     assert(</a:t>
            </a:r>
            <a:r>
              <a:rPr lang="en-US" sz="1600" dirty="0" err="1">
                <a:solidFill>
                  <a:schemeClr val="bg1">
                    <a:lumMod val="95000"/>
                  </a:schemeClr>
                </a:solidFill>
                <a:latin typeface="Monaco" pitchFamily="2" charset="77"/>
              </a:rPr>
              <a:t>strncmp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ftcs</a:t>
            </a:r>
            <a:r>
              <a:rPr lang="en-US" sz="1600" dirty="0">
                <a:solidFill>
                  <a:schemeClr val="bg1">
                    <a:lumMod val="95000"/>
                  </a:schemeClr>
                </a:solidFill>
                <a:latin typeface="Monaco" pitchFamily="2" charset="77"/>
              </a:rPr>
              <a:t>", 4)==0 || </a:t>
            </a:r>
            <a:r>
              <a:rPr lang="en-US" sz="1600" dirty="0" err="1">
                <a:solidFill>
                  <a:schemeClr val="bg1">
                    <a:lumMod val="95000"/>
                  </a:schemeClr>
                </a:solidFill>
                <a:latin typeface="Monaco" pitchFamily="2" charset="77"/>
              </a:rPr>
              <a:t>strncmp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"upwind15", 8)==0);</a:t>
            </a:r>
          </a:p>
        </p:txBody>
      </p:sp>
      <p:sp>
        <p:nvSpPr>
          <p:cNvPr id="7" name="Rectangle 6">
            <a:extLst>
              <a:ext uri="{FF2B5EF4-FFF2-40B4-BE49-F238E27FC236}">
                <a16:creationId xmlns:a16="http://schemas.microsoft.com/office/drawing/2014/main" id="{77003708-AC95-B74A-86FC-D6E9145E1EAC}"/>
              </a:ext>
            </a:extLst>
          </p:cNvPr>
          <p:cNvSpPr/>
          <p:nvPr/>
        </p:nvSpPr>
        <p:spPr>
          <a:xfrm>
            <a:off x="567605" y="4997759"/>
            <a:ext cx="11372473" cy="1077218"/>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128     if (!</a:t>
            </a:r>
            <a:r>
              <a:rPr lang="en-US" sz="1600" dirty="0" err="1">
                <a:solidFill>
                  <a:schemeClr val="bg1">
                    <a:lumMod val="95000"/>
                  </a:schemeClr>
                </a:solidFill>
                <a:latin typeface="Monaco" pitchFamily="2" charset="77"/>
              </a:rPr>
              <a:t>strcmp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ftcs</a:t>
            </a:r>
            <a:r>
              <a:rPr lang="en-US" sz="1600" dirty="0">
                <a:solidFill>
                  <a:schemeClr val="bg1">
                    <a:lumMod val="95000"/>
                  </a:schemeClr>
                </a:solidFill>
                <a:latin typeface="Monaco" pitchFamily="2" charset="77"/>
              </a:rPr>
              <a:t>"))</a:t>
            </a:r>
          </a:p>
          <a:p>
            <a:r>
              <a:rPr lang="en-US" sz="1600" dirty="0">
                <a:solidFill>
                  <a:schemeClr val="bg1">
                    <a:lumMod val="95000"/>
                  </a:schemeClr>
                </a:solidFill>
                <a:latin typeface="Monaco" pitchFamily="2" charset="77"/>
              </a:rPr>
              <a:t>129         return </a:t>
            </a:r>
            <a:r>
              <a:rPr lang="en-US" sz="1600" dirty="0" err="1">
                <a:solidFill>
                  <a:schemeClr val="bg1">
                    <a:lumMod val="95000"/>
                  </a:schemeClr>
                </a:solidFill>
                <a:latin typeface="Monaco" pitchFamily="2" charset="77"/>
              </a:rPr>
              <a:t>update_solution_ftcs</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Nx</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curr</a:t>
            </a:r>
            <a:r>
              <a:rPr lang="en-US" sz="1600" dirty="0">
                <a:solidFill>
                  <a:schemeClr val="bg1">
                    <a:lumMod val="95000"/>
                  </a:schemeClr>
                </a:solidFill>
                <a:latin typeface="Monaco" pitchFamily="2" charset="77"/>
              </a:rPr>
              <a:t>, last, alpha, dx, dt, bc0, bc1);</a:t>
            </a:r>
          </a:p>
          <a:p>
            <a:r>
              <a:rPr lang="en-US" sz="1600" dirty="0">
                <a:solidFill>
                  <a:schemeClr val="bg1">
                    <a:lumMod val="95000"/>
                  </a:schemeClr>
                </a:solidFill>
                <a:latin typeface="Monaco" pitchFamily="2" charset="77"/>
              </a:rPr>
              <a:t>130     else if (!</a:t>
            </a:r>
            <a:r>
              <a:rPr lang="en-US" sz="1600" dirty="0" err="1">
                <a:solidFill>
                  <a:schemeClr val="bg1">
                    <a:lumMod val="95000"/>
                  </a:schemeClr>
                </a:solidFill>
                <a:latin typeface="Monaco" pitchFamily="2" charset="77"/>
              </a:rPr>
              <a:t>strcmp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"upwind15"))</a:t>
            </a:r>
          </a:p>
          <a:p>
            <a:r>
              <a:rPr lang="en-US" sz="1600" dirty="0">
                <a:solidFill>
                  <a:schemeClr val="bg1">
                    <a:lumMod val="95000"/>
                  </a:schemeClr>
                </a:solidFill>
                <a:latin typeface="Monaco" pitchFamily="2" charset="77"/>
              </a:rPr>
              <a:t>131         return update_solution_upwind15(</a:t>
            </a:r>
            <a:r>
              <a:rPr lang="en-US" sz="1600" dirty="0" err="1">
                <a:solidFill>
                  <a:schemeClr val="bg1">
                    <a:lumMod val="95000"/>
                  </a:schemeClr>
                </a:solidFill>
                <a:latin typeface="Monaco" pitchFamily="2" charset="77"/>
              </a:rPr>
              <a:t>Nx</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curr</a:t>
            </a:r>
            <a:r>
              <a:rPr lang="en-US" sz="1600" dirty="0">
                <a:solidFill>
                  <a:schemeClr val="bg1">
                    <a:lumMod val="95000"/>
                  </a:schemeClr>
                </a:solidFill>
                <a:latin typeface="Monaco" pitchFamily="2" charset="77"/>
              </a:rPr>
              <a:t>, last, alpha, dx, dt, bc0, bc1);</a:t>
            </a:r>
          </a:p>
        </p:txBody>
      </p:sp>
    </p:spTree>
    <p:extLst>
      <p:ext uri="{BB962C8B-B14F-4D97-AF65-F5344CB8AC3E}">
        <p14:creationId xmlns:p14="http://schemas.microsoft.com/office/powerpoint/2010/main" val="36969835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 new kernel to build</a:t>
            </a:r>
          </a:p>
        </p:txBody>
      </p:sp>
      <p:sp>
        <p:nvSpPr>
          <p:cNvPr id="23" name="Rectangle 22">
            <a:extLst>
              <a:ext uri="{FF2B5EF4-FFF2-40B4-BE49-F238E27FC236}">
                <a16:creationId xmlns:a16="http://schemas.microsoft.com/office/drawing/2014/main" id="{35A3A4C5-5A13-0946-A79C-75FD57FE42EE}"/>
              </a:ext>
            </a:extLst>
          </p:cNvPr>
          <p:cNvSpPr/>
          <p:nvPr/>
        </p:nvSpPr>
        <p:spPr>
          <a:xfrm>
            <a:off x="567605" y="1495505"/>
            <a:ext cx="11372472" cy="1754326"/>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8 </a:t>
            </a:r>
            <a:r>
              <a:rPr lang="en-US" dirty="0" err="1">
                <a:solidFill>
                  <a:schemeClr val="bg1">
                    <a:lumMod val="95000"/>
                  </a:schemeClr>
                </a:solidFill>
                <a:latin typeface="Monaco" pitchFamily="2" charset="77"/>
              </a:rPr>
              <a:t>add_executable</a:t>
            </a:r>
            <a:r>
              <a:rPr lang="en-US" dirty="0">
                <a:solidFill>
                  <a:schemeClr val="bg1">
                    <a:lumMod val="95000"/>
                  </a:schemeClr>
                </a:solidFill>
                <a:latin typeface="Monaco" pitchFamily="2" charset="77"/>
              </a:rPr>
              <a:t>(heat </a:t>
            </a:r>
            <a:r>
              <a:rPr lang="en-US" dirty="0" err="1">
                <a:solidFill>
                  <a:schemeClr val="bg1">
                    <a:lumMod val="95000"/>
                  </a:schemeClr>
                </a:solidFill>
                <a:latin typeface="Monaco" pitchFamily="2" charset="77"/>
              </a:rPr>
              <a:t>args.C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9                     </a:t>
            </a:r>
            <a:r>
              <a:rPr lang="en-US" dirty="0" err="1">
                <a:solidFill>
                  <a:schemeClr val="bg1">
                    <a:lumMod val="95000"/>
                  </a:schemeClr>
                </a:solidFill>
                <a:latin typeface="Monaco" pitchFamily="2" charset="77"/>
              </a:rPr>
              <a:t>exact.C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10                     </a:t>
            </a:r>
            <a:r>
              <a:rPr lang="en-US" dirty="0" err="1">
                <a:solidFill>
                  <a:schemeClr val="bg1">
                    <a:lumMod val="95000"/>
                  </a:schemeClr>
                </a:solidFill>
                <a:latin typeface="Monaco" pitchFamily="2" charset="77"/>
              </a:rPr>
              <a:t>heat.C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11                     upwind15.C  </a:t>
            </a:r>
            <a:r>
              <a:rPr lang="en-US" dirty="0">
                <a:solidFill>
                  <a:srgbClr val="00FA00"/>
                </a:solidFill>
                <a:latin typeface="Monaco" pitchFamily="2" charset="77"/>
              </a:rPr>
              <a:t>&lt;&lt;&lt; Add new kernel</a:t>
            </a:r>
          </a:p>
          <a:p>
            <a:r>
              <a:rPr lang="en-US" dirty="0">
                <a:solidFill>
                  <a:schemeClr val="bg1">
                    <a:lumMod val="95000"/>
                  </a:schemeClr>
                </a:solidFill>
                <a:latin typeface="Monaco" pitchFamily="2" charset="77"/>
              </a:rPr>
              <a:t> 12                     </a:t>
            </a:r>
            <a:r>
              <a:rPr lang="en-US" dirty="0" err="1">
                <a:solidFill>
                  <a:schemeClr val="bg1">
                    <a:lumMod val="95000"/>
                  </a:schemeClr>
                </a:solidFill>
                <a:latin typeface="Monaco" pitchFamily="2" charset="77"/>
              </a:rPr>
              <a:t>ftcs.C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13                     </a:t>
            </a:r>
            <a:r>
              <a:rPr lang="en-US" dirty="0" err="1">
                <a:solidFill>
                  <a:schemeClr val="bg1">
                    <a:lumMod val="95000"/>
                  </a:schemeClr>
                </a:solidFill>
                <a:latin typeface="Monaco" pitchFamily="2" charset="77"/>
              </a:rPr>
              <a:t>utils.C</a:t>
            </a:r>
            <a:r>
              <a:rPr lang="en-US" dirty="0">
                <a:solidFill>
                  <a:schemeClr val="bg1">
                    <a:lumMod val="95000"/>
                  </a:schemeClr>
                </a:solidFill>
                <a:latin typeface="Monaco" pitchFamily="2" charset="77"/>
              </a:rPr>
              <a:t>)</a:t>
            </a:r>
          </a:p>
        </p:txBody>
      </p:sp>
      <p:sp>
        <p:nvSpPr>
          <p:cNvPr id="8" name="Content Placeholder 2">
            <a:extLst>
              <a:ext uri="{FF2B5EF4-FFF2-40B4-BE49-F238E27FC236}">
                <a16:creationId xmlns:a16="http://schemas.microsoft.com/office/drawing/2014/main" id="{7FCE028A-6729-5F4C-B34F-5D3C670D420C}"/>
              </a:ext>
            </a:extLst>
          </p:cNvPr>
          <p:cNvSpPr>
            <a:spLocks noGrp="1"/>
          </p:cNvSpPr>
          <p:nvPr>
            <p:ph idx="1"/>
          </p:nvPr>
        </p:nvSpPr>
        <p:spPr>
          <a:xfrm>
            <a:off x="567606" y="1090409"/>
            <a:ext cx="8085900" cy="560193"/>
          </a:xfrm>
        </p:spPr>
        <p:txBody>
          <a:bodyPr/>
          <a:lstStyle/>
          <a:p>
            <a:pPr marL="0" indent="0">
              <a:buNone/>
            </a:pPr>
            <a:r>
              <a:rPr lang="en-US" dirty="0" err="1">
                <a:solidFill>
                  <a:schemeClr val="tx2"/>
                </a:solidFill>
                <a:latin typeface="Menlo" panose="020B0609030804020204" pitchFamily="49" charset="0"/>
                <a:ea typeface="Menlo" panose="020B0609030804020204" pitchFamily="49" charset="0"/>
                <a:cs typeface="Menlo" panose="020B0609030804020204" pitchFamily="49" charset="0"/>
              </a:rPr>
              <a:t>CMakeLists.txt</a:t>
            </a: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p>
        </p:txBody>
      </p:sp>
      <p:sp>
        <p:nvSpPr>
          <p:cNvPr id="9" name="Rectangle 8">
            <a:extLst>
              <a:ext uri="{FF2B5EF4-FFF2-40B4-BE49-F238E27FC236}">
                <a16:creationId xmlns:a16="http://schemas.microsoft.com/office/drawing/2014/main" id="{73D40ADC-A19D-E141-8A3D-3EE046B0F236}"/>
              </a:ext>
            </a:extLst>
          </p:cNvPr>
          <p:cNvSpPr/>
          <p:nvPr/>
        </p:nvSpPr>
        <p:spPr>
          <a:xfrm>
            <a:off x="567605" y="3774417"/>
            <a:ext cx="11372472" cy="2585323"/>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make</a:t>
            </a:r>
          </a:p>
          <a:p>
            <a:r>
              <a:rPr lang="en-US" dirty="0">
                <a:solidFill>
                  <a:schemeClr val="bg1">
                    <a:lumMod val="95000"/>
                  </a:schemeClr>
                </a:solidFill>
                <a:latin typeface="Monaco" pitchFamily="2" charset="77"/>
              </a:rPr>
              <a:t>-- Configuring done</a:t>
            </a:r>
          </a:p>
          <a:p>
            <a:r>
              <a:rPr lang="en-US" dirty="0">
                <a:solidFill>
                  <a:schemeClr val="bg1">
                    <a:lumMod val="95000"/>
                  </a:schemeClr>
                </a:solidFill>
                <a:latin typeface="Monaco" pitchFamily="2" charset="77"/>
              </a:rPr>
              <a:t>-- Generating done</a:t>
            </a:r>
          </a:p>
          <a:p>
            <a:r>
              <a:rPr lang="en-US" dirty="0">
                <a:solidFill>
                  <a:schemeClr val="bg1">
                    <a:lumMod val="95000"/>
                  </a:schemeClr>
                </a:solidFill>
                <a:latin typeface="Monaco" pitchFamily="2" charset="77"/>
              </a:rPr>
              <a:t>-- Build files have been written to: /home/tutorial/hello-numerical-world</a:t>
            </a:r>
          </a:p>
          <a:p>
            <a:r>
              <a:rPr lang="en-US" dirty="0">
                <a:solidFill>
                  <a:schemeClr val="bg1">
                    <a:lumMod val="95000"/>
                  </a:schemeClr>
                </a:solidFill>
                <a:latin typeface="Monaco" pitchFamily="2" charset="77"/>
              </a:rPr>
              <a:t>Scanning dependencies of target heat</a:t>
            </a:r>
          </a:p>
          <a:p>
            <a:r>
              <a:rPr lang="en-US" dirty="0">
                <a:solidFill>
                  <a:schemeClr val="bg1">
                    <a:lumMod val="95000"/>
                  </a:schemeClr>
                </a:solidFill>
                <a:latin typeface="Monaco" pitchFamily="2" charset="77"/>
              </a:rPr>
              <a:t>[ 14%] Building CXX object </a:t>
            </a:r>
            <a:r>
              <a:rPr lang="en-US" dirty="0" err="1">
                <a:solidFill>
                  <a:schemeClr val="bg1">
                    <a:lumMod val="95000"/>
                  </a:schemeClr>
                </a:solidFill>
                <a:latin typeface="Monaco" pitchFamily="2" charset="77"/>
              </a:rPr>
              <a:t>CMakeFiles</a:t>
            </a:r>
            <a:r>
              <a:rPr lang="en-US" dirty="0">
                <a:solidFill>
                  <a:schemeClr val="bg1">
                    <a:lumMod val="95000"/>
                  </a:schemeClr>
                </a:solidFill>
                <a:latin typeface="Monaco" pitchFamily="2" charset="77"/>
              </a:rPr>
              <a:t>/</a:t>
            </a:r>
            <a:r>
              <a:rPr lang="en-US" dirty="0" err="1">
                <a:solidFill>
                  <a:schemeClr val="bg1">
                    <a:lumMod val="95000"/>
                  </a:schemeClr>
                </a:solidFill>
                <a:latin typeface="Monaco" pitchFamily="2" charset="77"/>
              </a:rPr>
              <a:t>heat.dir</a:t>
            </a:r>
            <a:r>
              <a:rPr lang="en-US" dirty="0">
                <a:solidFill>
                  <a:schemeClr val="bg1">
                    <a:lumMod val="95000"/>
                  </a:schemeClr>
                </a:solidFill>
                <a:latin typeface="Monaco" pitchFamily="2" charset="77"/>
              </a:rPr>
              <a:t>/</a:t>
            </a:r>
            <a:r>
              <a:rPr lang="en-US" dirty="0" err="1">
                <a:solidFill>
                  <a:schemeClr val="bg1">
                    <a:lumMod val="95000"/>
                  </a:schemeClr>
                </a:solidFill>
                <a:latin typeface="Monaco" pitchFamily="2" charset="77"/>
              </a:rPr>
              <a:t>heat.C.o</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[ 28%] Building CXX object </a:t>
            </a:r>
            <a:r>
              <a:rPr lang="en-US" dirty="0" err="1">
                <a:solidFill>
                  <a:schemeClr val="bg1">
                    <a:lumMod val="95000"/>
                  </a:schemeClr>
                </a:solidFill>
                <a:latin typeface="Monaco" pitchFamily="2" charset="77"/>
              </a:rPr>
              <a:t>CMakeFiles</a:t>
            </a:r>
            <a:r>
              <a:rPr lang="en-US" dirty="0">
                <a:solidFill>
                  <a:schemeClr val="bg1">
                    <a:lumMod val="95000"/>
                  </a:schemeClr>
                </a:solidFill>
                <a:latin typeface="Monaco" pitchFamily="2" charset="77"/>
              </a:rPr>
              <a:t>/</a:t>
            </a:r>
            <a:r>
              <a:rPr lang="en-US" dirty="0" err="1">
                <a:solidFill>
                  <a:schemeClr val="bg1">
                    <a:lumMod val="95000"/>
                  </a:schemeClr>
                </a:solidFill>
                <a:latin typeface="Monaco" pitchFamily="2" charset="77"/>
              </a:rPr>
              <a:t>heat.dir</a:t>
            </a:r>
            <a:r>
              <a:rPr lang="en-US" dirty="0">
                <a:solidFill>
                  <a:schemeClr val="bg1">
                    <a:lumMod val="95000"/>
                  </a:schemeClr>
                </a:solidFill>
                <a:latin typeface="Monaco" pitchFamily="2" charset="77"/>
              </a:rPr>
              <a:t>/upwind15.C.o</a:t>
            </a:r>
          </a:p>
          <a:p>
            <a:r>
              <a:rPr lang="en-US" dirty="0">
                <a:solidFill>
                  <a:schemeClr val="bg1">
                    <a:lumMod val="95000"/>
                  </a:schemeClr>
                </a:solidFill>
                <a:latin typeface="Monaco" pitchFamily="2" charset="77"/>
              </a:rPr>
              <a:t>[ 42%] Linking CXX executable heat</a:t>
            </a:r>
          </a:p>
          <a:p>
            <a:r>
              <a:rPr lang="en-US" dirty="0">
                <a:solidFill>
                  <a:schemeClr val="bg1">
                    <a:lumMod val="95000"/>
                  </a:schemeClr>
                </a:solidFill>
                <a:latin typeface="Monaco" pitchFamily="2" charset="77"/>
              </a:rPr>
              <a:t>[100%] Built target heat</a:t>
            </a:r>
          </a:p>
        </p:txBody>
      </p:sp>
      <p:sp>
        <p:nvSpPr>
          <p:cNvPr id="10" name="Content Placeholder 2">
            <a:extLst>
              <a:ext uri="{FF2B5EF4-FFF2-40B4-BE49-F238E27FC236}">
                <a16:creationId xmlns:a16="http://schemas.microsoft.com/office/drawing/2014/main" id="{A4C33CC9-1DD0-A548-9169-63AAF7C1BE33}"/>
              </a:ext>
            </a:extLst>
          </p:cNvPr>
          <p:cNvSpPr txBox="1">
            <a:spLocks/>
          </p:cNvSpPr>
          <p:nvPr/>
        </p:nvSpPr>
        <p:spPr bwMode="auto">
          <a:xfrm>
            <a:off x="567605" y="3394852"/>
            <a:ext cx="8085900" cy="56019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mn-lt"/>
                <a:ea typeface="Menlo" panose="020B0609030804020204" pitchFamily="49" charset="0"/>
                <a:cs typeface="Menlo" panose="020B0609030804020204" pitchFamily="49" charset="0"/>
              </a:rPr>
              <a:t>Re-build executable</a:t>
            </a:r>
            <a:endParaRPr lang="en-US" sz="2000" dirty="0">
              <a:latin typeface="Monaco" pitchFamily="2" charset="77"/>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p>
        </p:txBody>
      </p:sp>
    </p:spTree>
    <p:extLst>
      <p:ext uri="{BB962C8B-B14F-4D97-AF65-F5344CB8AC3E}">
        <p14:creationId xmlns:p14="http://schemas.microsoft.com/office/powerpoint/2010/main" val="16857053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Re-run tests</a:t>
            </a:r>
          </a:p>
        </p:txBody>
      </p:sp>
      <p:sp>
        <p:nvSpPr>
          <p:cNvPr id="23" name="Rectangle 22">
            <a:extLst>
              <a:ext uri="{FF2B5EF4-FFF2-40B4-BE49-F238E27FC236}">
                <a16:creationId xmlns:a16="http://schemas.microsoft.com/office/drawing/2014/main" id="{35A3A4C5-5A13-0946-A79C-75FD57FE42EE}"/>
              </a:ext>
            </a:extLst>
          </p:cNvPr>
          <p:cNvSpPr/>
          <p:nvPr/>
        </p:nvSpPr>
        <p:spPr>
          <a:xfrm>
            <a:off x="450592" y="1163917"/>
            <a:ext cx="10779577" cy="3139321"/>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cd tests</a:t>
            </a:r>
          </a:p>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ctest</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Test project /home/tutorial/hello-numerical-world/tests</a:t>
            </a:r>
          </a:p>
          <a:p>
            <a:r>
              <a:rPr lang="en-US" dirty="0">
                <a:solidFill>
                  <a:schemeClr val="bg1">
                    <a:lumMod val="95000"/>
                  </a:schemeClr>
                </a:solidFill>
                <a:latin typeface="Monaco" pitchFamily="2" charset="77"/>
              </a:rPr>
              <a:t>    Start 1: </a:t>
            </a:r>
            <a:r>
              <a:rPr lang="en-US" dirty="0" err="1">
                <a:solidFill>
                  <a:schemeClr val="bg1">
                    <a:lumMod val="95000"/>
                  </a:schemeClr>
                </a:solidFill>
                <a:latin typeface="Monaco" pitchFamily="2" charset="77"/>
              </a:rPr>
              <a:t>ftcs</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1/2 Test #1: </a:t>
            </a:r>
            <a:r>
              <a:rPr lang="en-US" dirty="0" err="1">
                <a:solidFill>
                  <a:schemeClr val="bg1">
                    <a:lumMod val="95000"/>
                  </a:schemeClr>
                </a:solidFill>
                <a:latin typeface="Monaco" pitchFamily="2" charset="77"/>
              </a:rPr>
              <a:t>ftcs</a:t>
            </a:r>
            <a:r>
              <a:rPr lang="en-US" dirty="0">
                <a:solidFill>
                  <a:schemeClr val="bg1">
                    <a:lumMod val="95000"/>
                  </a:schemeClr>
                </a:solidFill>
                <a:latin typeface="Monaco" pitchFamily="2" charset="77"/>
              </a:rPr>
              <a:t> .............................   Passed    0.23 sec</a:t>
            </a:r>
          </a:p>
          <a:p>
            <a:r>
              <a:rPr lang="en-US" dirty="0">
                <a:solidFill>
                  <a:schemeClr val="bg1">
                    <a:lumMod val="95000"/>
                  </a:schemeClr>
                </a:solidFill>
                <a:latin typeface="Monaco" pitchFamily="2" charset="77"/>
              </a:rPr>
              <a:t>    Start 2: upwind15</a:t>
            </a:r>
          </a:p>
          <a:p>
            <a:r>
              <a:rPr lang="en-US" dirty="0">
                <a:solidFill>
                  <a:schemeClr val="bg1">
                    <a:lumMod val="95000"/>
                  </a:schemeClr>
                </a:solidFill>
                <a:latin typeface="Monaco" pitchFamily="2" charset="77"/>
              </a:rPr>
              <a:t>2/2 Test #2: upwind15 .........................   Passed    0.03 sec</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100% tests passed, 0 tests failed out of 2</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Total Test time (real) =   0.13 sec</a:t>
            </a:r>
          </a:p>
        </p:txBody>
      </p:sp>
      <p:sp>
        <p:nvSpPr>
          <p:cNvPr id="10" name="Content Placeholder 2">
            <a:extLst>
              <a:ext uri="{FF2B5EF4-FFF2-40B4-BE49-F238E27FC236}">
                <a16:creationId xmlns:a16="http://schemas.microsoft.com/office/drawing/2014/main" id="{59ACEBFE-8291-A840-B5BA-B40DD979A5CF}"/>
              </a:ext>
            </a:extLst>
          </p:cNvPr>
          <p:cNvSpPr txBox="1">
            <a:spLocks/>
          </p:cNvSpPr>
          <p:nvPr/>
        </p:nvSpPr>
        <p:spPr bwMode="auto">
          <a:xfrm>
            <a:off x="450592" y="4641761"/>
            <a:ext cx="8085900" cy="56019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mn-lt"/>
                <a:ea typeface="Menlo" panose="020B0609030804020204" pitchFamily="49" charset="0"/>
                <a:cs typeface="Menlo" panose="020B0609030804020204" pitchFamily="49" charset="0"/>
              </a:rPr>
              <a:t>Succeeded!</a:t>
            </a:r>
          </a:p>
          <a:p>
            <a:r>
              <a:rPr lang="en-US" dirty="0">
                <a:latin typeface="+mn-lt"/>
                <a:ea typeface="Menlo" panose="020B0609030804020204" pitchFamily="49" charset="0"/>
                <a:cs typeface="Menlo" panose="020B0609030804020204" pitchFamily="49" charset="0"/>
              </a:rPr>
              <a:t>This is all there is to start to use test driven development</a:t>
            </a: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p>
        </p:txBody>
      </p:sp>
    </p:spTree>
    <p:extLst>
      <p:ext uri="{BB962C8B-B14F-4D97-AF65-F5344CB8AC3E}">
        <p14:creationId xmlns:p14="http://schemas.microsoft.com/office/powerpoint/2010/main" val="21862719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a:xfrm>
            <a:off x="365760" y="190005"/>
            <a:ext cx="11372473" cy="914400"/>
          </a:xfrm>
        </p:spPr>
        <p:txBody>
          <a:bodyPr/>
          <a:lstStyle/>
          <a:p>
            <a:r>
              <a:rPr lang="en-US" dirty="0"/>
              <a:t>Going Further</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875489"/>
            <a:ext cx="11369809" cy="5335306"/>
          </a:xfrm>
        </p:spPr>
        <p:txBody>
          <a:bodyPr/>
          <a:lstStyle/>
          <a:p>
            <a:r>
              <a:rPr lang="en-US" sz="2800" dirty="0"/>
              <a:t>Add another kernel</a:t>
            </a:r>
          </a:p>
          <a:p>
            <a:pPr lvl="1"/>
            <a:r>
              <a:rPr lang="en-US" sz="2400" dirty="0" err="1">
                <a:latin typeface="Monaco" pitchFamily="2" charset="77"/>
              </a:rPr>
              <a:t>crankn.C</a:t>
            </a:r>
            <a:endParaRPr lang="en-US" sz="2400" dirty="0">
              <a:latin typeface="Monaco" pitchFamily="2" charset="77"/>
            </a:endParaRPr>
          </a:p>
          <a:p>
            <a:pPr lvl="1"/>
            <a:r>
              <a:rPr lang="en-US" sz="2400" dirty="0"/>
              <a:t>Note: requires an extra initialization step!</a:t>
            </a:r>
          </a:p>
          <a:p>
            <a:r>
              <a:rPr lang="en-US" sz="2800" dirty="0"/>
              <a:t>Reproduce these testing strategies on another repository</a:t>
            </a:r>
            <a:endParaRPr lang="en-US" sz="2800" i="1" dirty="0"/>
          </a:p>
          <a:p>
            <a:pPr lvl="1"/>
            <a:r>
              <a:rPr lang="en-US" sz="2400" dirty="0"/>
              <a:t>https://</a:t>
            </a:r>
            <a:r>
              <a:rPr lang="en-US" sz="2400" dirty="0" err="1"/>
              <a:t>github.com</a:t>
            </a:r>
            <a:r>
              <a:rPr lang="en-US" sz="2400" dirty="0"/>
              <a:t>/</a:t>
            </a:r>
            <a:r>
              <a:rPr lang="en-US" sz="2400" dirty="0" err="1"/>
              <a:t>frobnitzem</a:t>
            </a:r>
            <a:r>
              <a:rPr lang="en-US" sz="2400" dirty="0"/>
              <a:t>/simple-</a:t>
            </a:r>
            <a:r>
              <a:rPr lang="en-US" sz="2400" dirty="0" err="1"/>
              <a:t>heateq</a:t>
            </a:r>
            <a:r>
              <a:rPr lang="en-US" sz="2400" dirty="0"/>
              <a:t> (same problem, different design)</a:t>
            </a:r>
            <a:endParaRPr lang="en-US" sz="2800" dirty="0"/>
          </a:p>
          <a:p>
            <a:r>
              <a:rPr lang="en-US" sz="2800" dirty="0"/>
              <a:t>Brainstorm some simple tests you could add to your own project</a:t>
            </a:r>
          </a:p>
          <a:p>
            <a:pPr lvl="1"/>
            <a:r>
              <a:rPr lang="en-US" sz="2400" dirty="0"/>
              <a:t>checks you've run manually</a:t>
            </a:r>
          </a:p>
          <a:p>
            <a:pPr lvl="1"/>
            <a:r>
              <a:rPr lang="en-US" sz="2400" dirty="0"/>
              <a:t>difficult-to-setup and reproduce cases that could be automated</a:t>
            </a:r>
          </a:p>
          <a:p>
            <a:r>
              <a:rPr lang="en-US" sz="2800" dirty="0"/>
              <a:t>Add some "blank tests" to your project</a:t>
            </a:r>
          </a:p>
          <a:p>
            <a:pPr lvl="1"/>
            <a:r>
              <a:rPr lang="en-US" sz="2400" dirty="0"/>
              <a:t>reduces the barrier to increased testing</a:t>
            </a:r>
          </a:p>
          <a:p>
            <a:pPr lvl="1"/>
            <a:r>
              <a:rPr lang="en-US" sz="2400" dirty="0"/>
              <a:t>What would make reporting on your build / run status better/simpler/more accessible?</a:t>
            </a:r>
          </a:p>
        </p:txBody>
      </p:sp>
    </p:spTree>
    <p:extLst>
      <p:ext uri="{BB962C8B-B14F-4D97-AF65-F5344CB8AC3E}">
        <p14:creationId xmlns:p14="http://schemas.microsoft.com/office/powerpoint/2010/main" val="36900373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174BE-4E72-FE40-8782-11FDA9237EF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3356FF5-E6BE-B54D-B0C3-DA1A1ADD65B2}"/>
              </a:ext>
            </a:extLst>
          </p:cNvPr>
          <p:cNvSpPr>
            <a:spLocks noGrp="1"/>
          </p:cNvSpPr>
          <p:nvPr>
            <p:ph idx="1"/>
          </p:nvPr>
        </p:nvSpPr>
        <p:spPr>
          <a:xfrm>
            <a:off x="365760" y="1056877"/>
            <a:ext cx="11369809" cy="5088742"/>
          </a:xfrm>
        </p:spPr>
        <p:txBody>
          <a:bodyPr/>
          <a:lstStyle/>
          <a:p>
            <a:r>
              <a:rPr lang="en-US" sz="2800" dirty="0"/>
              <a:t>A productive software team is always checking their work.</a:t>
            </a:r>
          </a:p>
          <a:p>
            <a:pPr lvl="1"/>
            <a:r>
              <a:rPr lang="en-US" sz="2400" dirty="0"/>
              <a:t>Take time to recognize these checks and harden them into “real,” repeatable tests.</a:t>
            </a:r>
          </a:p>
          <a:p>
            <a:r>
              <a:rPr lang="en-US" sz="2800" dirty="0"/>
              <a:t>Test layout should mirror the logical structure of your code.</a:t>
            </a:r>
          </a:p>
          <a:p>
            <a:pPr lvl="1"/>
            <a:r>
              <a:rPr lang="en-US" sz="2400" dirty="0"/>
              <a:t>Test each module, being aware of module to module dependencies.</a:t>
            </a:r>
          </a:p>
          <a:p>
            <a:r>
              <a:rPr lang="en-US" sz="2800" dirty="0"/>
              <a:t>Different challenges are associated with exploratory, legacy, and composable codes</a:t>
            </a:r>
          </a:p>
          <a:p>
            <a:pPr lvl="1"/>
            <a:r>
              <a:rPr lang="en-US" sz="2400" dirty="0"/>
              <a:t>Adapt your strategy to fit your situation.</a:t>
            </a:r>
          </a:p>
          <a:p>
            <a:pPr lvl="1"/>
            <a:r>
              <a:rPr lang="en-US" sz="2400" dirty="0"/>
              <a:t>Eventually you will want to be able to verify all components in a code release.</a:t>
            </a:r>
          </a:p>
          <a:p>
            <a:r>
              <a:rPr lang="en-US" sz="2800" dirty="0"/>
              <a:t>Don’t get distracted by all the technologies out there – focus on exercising your code.</a:t>
            </a:r>
          </a:p>
          <a:p>
            <a:pPr lvl="1"/>
            <a:r>
              <a:rPr lang="en-US" sz="2400" dirty="0"/>
              <a:t>Scaffolding projects can help with mechanics.</a:t>
            </a:r>
            <a:endParaRPr lang="en-US" sz="2800" dirty="0"/>
          </a:p>
        </p:txBody>
      </p:sp>
    </p:spTree>
    <p:extLst>
      <p:ext uri="{BB962C8B-B14F-4D97-AF65-F5344CB8AC3E}">
        <p14:creationId xmlns:p14="http://schemas.microsoft.com/office/powerpoint/2010/main" val="10970660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a:xfrm>
            <a:off x="365760" y="190005"/>
            <a:ext cx="11372473" cy="914400"/>
          </a:xfrm>
        </p:spPr>
        <p:txBody>
          <a:bodyPr/>
          <a:lstStyle/>
          <a:p>
            <a:r>
              <a:rPr lang="en-US" dirty="0"/>
              <a:t>Resources</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875489"/>
            <a:ext cx="11369809" cy="5335306"/>
          </a:xfrm>
        </p:spPr>
        <p:txBody>
          <a:bodyPr/>
          <a:lstStyle/>
          <a:p>
            <a:r>
              <a:rPr lang="en-US" sz="2400" dirty="0"/>
              <a:t>Oberkampf, W., &amp; Roy, C. (2010). Verification and Validation in Scientific Computing. Cambridge: Cambridge University Press. doi:10.1017/CBO9780511760396</a:t>
            </a:r>
          </a:p>
          <a:p>
            <a:r>
              <a:rPr lang="en-US" sz="2400" dirty="0"/>
              <a:t>Michael Feathers. 2004. Working Effectively with Legacy Code. Prentice Hall PTR, USA.</a:t>
            </a:r>
            <a:r>
              <a:rPr lang="en-US" dirty="0"/>
              <a:t> ISBN: 9780131177055</a:t>
            </a:r>
            <a:endParaRPr lang="en-US" sz="2400" dirty="0"/>
          </a:p>
        </p:txBody>
      </p:sp>
    </p:spTree>
    <p:extLst>
      <p:ext uri="{BB962C8B-B14F-4D97-AF65-F5344CB8AC3E}">
        <p14:creationId xmlns:p14="http://schemas.microsoft.com/office/powerpoint/2010/main" val="3193119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B5FC6-9BE5-A64A-85CC-80B7C30CD013}"/>
              </a:ext>
            </a:extLst>
          </p:cNvPr>
          <p:cNvSpPr>
            <a:spLocks noGrp="1"/>
          </p:cNvSpPr>
          <p:nvPr>
            <p:ph type="title"/>
          </p:nvPr>
        </p:nvSpPr>
        <p:spPr/>
        <p:txBody>
          <a:bodyPr/>
          <a:lstStyle/>
          <a:p>
            <a:r>
              <a:rPr lang="en-US" dirty="0"/>
              <a:t>Software Testing - Outline</a:t>
            </a:r>
          </a:p>
        </p:txBody>
      </p:sp>
      <p:sp>
        <p:nvSpPr>
          <p:cNvPr id="3" name="Content Placeholder 2">
            <a:extLst>
              <a:ext uri="{FF2B5EF4-FFF2-40B4-BE49-F238E27FC236}">
                <a16:creationId xmlns:a16="http://schemas.microsoft.com/office/drawing/2014/main" id="{CA6A7DA5-CF04-C84F-BD87-CDCE99ED7AC9}"/>
              </a:ext>
            </a:extLst>
          </p:cNvPr>
          <p:cNvSpPr>
            <a:spLocks noGrp="1"/>
          </p:cNvSpPr>
          <p:nvPr>
            <p:ph idx="1"/>
          </p:nvPr>
        </p:nvSpPr>
        <p:spPr>
          <a:xfrm>
            <a:off x="952821" y="1494749"/>
            <a:ext cx="10561677" cy="4601656"/>
          </a:xfrm>
        </p:spPr>
        <p:txBody>
          <a:bodyPr/>
          <a:lstStyle/>
          <a:p>
            <a:r>
              <a:rPr lang="en-US" dirty="0"/>
              <a:t>Context</a:t>
            </a:r>
          </a:p>
          <a:p>
            <a:r>
              <a:rPr lang="en-US" dirty="0"/>
              <a:t>Challenges</a:t>
            </a:r>
          </a:p>
          <a:p>
            <a:r>
              <a:rPr lang="en-US" dirty="0"/>
              <a:t>Simple Examples</a:t>
            </a:r>
          </a:p>
          <a:p>
            <a:endParaRPr lang="en-US" dirty="0"/>
          </a:p>
          <a:p>
            <a:r>
              <a:rPr lang="en-US" dirty="0"/>
              <a:t>Walk Through Testing Example</a:t>
            </a:r>
          </a:p>
          <a:p>
            <a:pPr marL="0" indent="0">
              <a:buNone/>
            </a:pPr>
            <a:endParaRPr lang="en-US" sz="1200" dirty="0"/>
          </a:p>
          <a:p>
            <a:pPr marL="0" indent="0">
              <a:buNone/>
            </a:pPr>
            <a:endParaRPr lang="en-US" dirty="0"/>
          </a:p>
        </p:txBody>
      </p:sp>
      <p:sp>
        <p:nvSpPr>
          <p:cNvPr id="4" name="Title 1">
            <a:extLst>
              <a:ext uri="{FF2B5EF4-FFF2-40B4-BE49-F238E27FC236}">
                <a16:creationId xmlns:a16="http://schemas.microsoft.com/office/drawing/2014/main" id="{5B295F77-083D-B34C-BF27-13E056BC52E7}"/>
              </a:ext>
            </a:extLst>
          </p:cNvPr>
          <p:cNvSpPr txBox="1">
            <a:spLocks/>
          </p:cNvSpPr>
          <p:nvPr/>
        </p:nvSpPr>
        <p:spPr bwMode="auto">
          <a:xfrm>
            <a:off x="365760" y="1033025"/>
            <a:ext cx="3887892"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Introduction</a:t>
            </a:r>
          </a:p>
        </p:txBody>
      </p:sp>
      <p:sp>
        <p:nvSpPr>
          <p:cNvPr id="6" name="Title 1">
            <a:extLst>
              <a:ext uri="{FF2B5EF4-FFF2-40B4-BE49-F238E27FC236}">
                <a16:creationId xmlns:a16="http://schemas.microsoft.com/office/drawing/2014/main" id="{19B241B1-8031-FC44-9F32-DAED37F39BAA}"/>
              </a:ext>
            </a:extLst>
          </p:cNvPr>
          <p:cNvSpPr txBox="1">
            <a:spLocks/>
          </p:cNvSpPr>
          <p:nvPr/>
        </p:nvSpPr>
        <p:spPr bwMode="auto">
          <a:xfrm>
            <a:off x="365760" y="3006165"/>
            <a:ext cx="3994896"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Walkthrough</a:t>
            </a:r>
          </a:p>
        </p:txBody>
      </p:sp>
    </p:spTree>
    <p:extLst>
      <p:ext uri="{BB962C8B-B14F-4D97-AF65-F5344CB8AC3E}">
        <p14:creationId xmlns:p14="http://schemas.microsoft.com/office/powerpoint/2010/main" val="4252154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Audiences for this presentation</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p:txBody>
          <a:bodyPr/>
          <a:lstStyle/>
          <a:p>
            <a:pPr indent="-319971">
              <a:lnSpc>
                <a:spcPct val="120000"/>
              </a:lnSpc>
            </a:pPr>
            <a:r>
              <a:rPr lang="en-US" sz="2800" dirty="0">
                <a:latin typeface="Arial" panose="020B0604020202020204" pitchFamily="34" charset="0"/>
                <a:cs typeface="Arial" panose="020B0604020202020204" pitchFamily="34" charset="0"/>
              </a:rPr>
              <a:t>New to testing / beginning development on a new project</a:t>
            </a:r>
          </a:p>
          <a:p>
            <a:pPr lvl="1" indent="-319971">
              <a:lnSpc>
                <a:spcPct val="120000"/>
              </a:lnSpc>
            </a:pPr>
            <a:r>
              <a:rPr lang="en-US" sz="2600" dirty="0">
                <a:latin typeface="Arial" panose="020B0604020202020204" pitchFamily="34" charset="0"/>
              </a:rPr>
              <a:t>Helpful terminology and starting points for how to get going</a:t>
            </a:r>
            <a:endParaRPr lang="en-US" sz="2600" dirty="0">
              <a:latin typeface="Arial" panose="020B0604020202020204" pitchFamily="34" charset="0"/>
              <a:cs typeface="Arial" panose="020B0604020202020204" pitchFamily="34" charset="0"/>
            </a:endParaRPr>
          </a:p>
          <a:p>
            <a:pPr indent="-319971">
              <a:lnSpc>
                <a:spcPct val="120000"/>
              </a:lnSpc>
            </a:pPr>
            <a:r>
              <a:rPr lang="en-US" sz="2800" dirty="0">
                <a:latin typeface="Arial" panose="020B0604020202020204" pitchFamily="34" charset="0"/>
                <a:cs typeface="Arial" panose="020B0604020202020204" pitchFamily="34" charset="0"/>
              </a:rPr>
              <a:t>Working with a legacy project that needs testing</a:t>
            </a:r>
          </a:p>
          <a:p>
            <a:pPr lvl="1" indent="-319971">
              <a:lnSpc>
                <a:spcPct val="120000"/>
              </a:lnSpc>
            </a:pPr>
            <a:r>
              <a:rPr lang="en-US" sz="2600" dirty="0">
                <a:latin typeface="Arial" panose="020B0604020202020204" pitchFamily="34" charset="0"/>
                <a:cs typeface="Arial" panose="020B0604020202020204" pitchFamily="34" charset="0"/>
              </a:rPr>
              <a:t>Integrating a test framework and writing tests</a:t>
            </a:r>
          </a:p>
          <a:p>
            <a:pPr indent="-319971">
              <a:lnSpc>
                <a:spcPct val="120000"/>
              </a:lnSpc>
            </a:pPr>
            <a:r>
              <a:rPr lang="en-US" sz="2800" dirty="0">
                <a:latin typeface="Arial" panose="020B0604020202020204" pitchFamily="34" charset="0"/>
                <a:cs typeface="Arial" panose="020B0604020202020204" pitchFamily="34" charset="0"/>
              </a:rPr>
              <a:t>Improving testing practices on an existing project</a:t>
            </a:r>
          </a:p>
          <a:p>
            <a:pPr lvl="1" indent="-319971">
              <a:lnSpc>
                <a:spcPct val="120000"/>
              </a:lnSpc>
            </a:pPr>
            <a:r>
              <a:rPr lang="en-US" sz="2600" dirty="0">
                <a:latin typeface="Arial" panose="020B0604020202020204" pitchFamily="34" charset="0"/>
              </a:rPr>
              <a:t>Different testing strategies and how to approach test driven development</a:t>
            </a:r>
            <a:endParaRPr lang="en-US" sz="2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1882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Testing types and terminology</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p:txBody>
          <a:bodyPr/>
          <a:lstStyle/>
          <a:p>
            <a:pPr indent="-319971">
              <a:lnSpc>
                <a:spcPct val="120000"/>
              </a:lnSpc>
            </a:pPr>
            <a:r>
              <a:rPr lang="en-US" sz="2400" dirty="0">
                <a:latin typeface="Arial" panose="020B0604020202020204" pitchFamily="34" charset="0"/>
                <a:cs typeface="Arial" panose="020B0604020202020204" pitchFamily="34" charset="0"/>
              </a:rPr>
              <a:t>There are many different testing techniques and associated terminology</a:t>
            </a:r>
          </a:p>
          <a:p>
            <a:pPr lvl="1" indent="-319971">
              <a:lnSpc>
                <a:spcPct val="120000"/>
              </a:lnSpc>
            </a:pPr>
            <a:r>
              <a:rPr lang="en-US" sz="2000" dirty="0">
                <a:latin typeface="Arial" panose="020B0604020202020204" pitchFamily="34" charset="0"/>
              </a:rPr>
              <a:t>We’re focusing on “dynamic testing”, i.e. testing by code execution</a:t>
            </a:r>
          </a:p>
          <a:p>
            <a:pPr marL="344488" indent="-331788">
              <a:lnSpc>
                <a:spcPct val="120000"/>
              </a:lnSpc>
            </a:pPr>
            <a:r>
              <a:rPr lang="en-US" sz="2400" dirty="0">
                <a:latin typeface="Arial" panose="020B0604020202020204" pitchFamily="34" charset="0"/>
              </a:rPr>
              <a:t>Functional testing is testing all the components systematically against requirements or specifications</a:t>
            </a:r>
          </a:p>
          <a:p>
            <a:pPr lvl="1" indent="-319971">
              <a:lnSpc>
                <a:spcPct val="120000"/>
              </a:lnSpc>
            </a:pPr>
            <a:r>
              <a:rPr lang="en-US" sz="2000" dirty="0">
                <a:latin typeface="Arial" panose="020B0604020202020204" pitchFamily="34" charset="0"/>
              </a:rPr>
              <a:t>Common types: unit, integration, system, acceptance, regression, etc.</a:t>
            </a:r>
          </a:p>
          <a:p>
            <a:pPr marL="344488" indent="-331788">
              <a:lnSpc>
                <a:spcPct val="120000"/>
              </a:lnSpc>
            </a:pPr>
            <a:r>
              <a:rPr lang="en-US" sz="2400" dirty="0">
                <a:latin typeface="Arial" panose="020B0604020202020204" pitchFamily="34" charset="0"/>
              </a:rPr>
              <a:t>Non-functional testing tests how the program operates, rather than a specific set of behaviors</a:t>
            </a:r>
          </a:p>
          <a:p>
            <a:pPr lvl="1" indent="-319971">
              <a:lnSpc>
                <a:spcPct val="120000"/>
              </a:lnSpc>
            </a:pPr>
            <a:r>
              <a:rPr lang="en-US" sz="2000" dirty="0">
                <a:latin typeface="Arial" panose="020B0604020202020204" pitchFamily="34" charset="0"/>
              </a:rPr>
              <a:t>Common types: performance, security, usability, etc.</a:t>
            </a:r>
          </a:p>
          <a:p>
            <a:pPr indent="-319971">
              <a:lnSpc>
                <a:spcPct val="120000"/>
              </a:lnSpc>
            </a:pPr>
            <a:endParaRPr lang="en-US" sz="2400" dirty="0">
              <a:latin typeface="Arial" panose="020B0604020202020204" pitchFamily="34" charset="0"/>
            </a:endParaRPr>
          </a:p>
          <a:p>
            <a:pPr marL="251358" lvl="1" indent="0">
              <a:lnSpc>
                <a:spcPct val="120000"/>
              </a:lnSpc>
              <a:buNone/>
            </a:pPr>
            <a:endParaRPr lang="en-US" sz="2000" dirty="0">
              <a:latin typeface="Arial" panose="020B0604020202020204" pitchFamily="34" charset="0"/>
            </a:endParaRPr>
          </a:p>
        </p:txBody>
      </p:sp>
    </p:spTree>
    <p:extLst>
      <p:ext uri="{BB962C8B-B14F-4D97-AF65-F5344CB8AC3E}">
        <p14:creationId xmlns:p14="http://schemas.microsoft.com/office/powerpoint/2010/main" val="325995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Example types of testing</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a:xfrm>
            <a:off x="190450" y="1450072"/>
            <a:ext cx="11655564" cy="3634546"/>
          </a:xfrm>
        </p:spPr>
        <p:txBody>
          <a:bodyPr/>
          <a:lstStyle/>
          <a:p>
            <a:pPr indent="-319971">
              <a:lnSpc>
                <a:spcPct val="120000"/>
              </a:lnSpc>
            </a:pPr>
            <a:r>
              <a:rPr lang="en-US" sz="2400" dirty="0">
                <a:latin typeface="Arial" panose="020B0604020202020204" pitchFamily="34" charset="0"/>
                <a:cs typeface="Arial" panose="020B0604020202020204" pitchFamily="34" charset="0"/>
              </a:rPr>
              <a:t>Unit testing – verify the execution of a single routine</a:t>
            </a:r>
            <a:endParaRPr lang="en-US" sz="2000" dirty="0">
              <a:latin typeface="Arial" panose="020B0604020202020204" pitchFamily="34" charset="0"/>
            </a:endParaRPr>
          </a:p>
          <a:p>
            <a:pPr marL="344488" indent="-331788">
              <a:lnSpc>
                <a:spcPct val="120000"/>
              </a:lnSpc>
            </a:pPr>
            <a:r>
              <a:rPr lang="en-US" sz="2400" dirty="0">
                <a:latin typeface="Arial" panose="020B0604020202020204" pitchFamily="34" charset="0"/>
              </a:rPr>
              <a:t>Integration testing – verify that modules or components execute correctly</a:t>
            </a:r>
            <a:endParaRPr lang="en-US" sz="2000" dirty="0">
              <a:latin typeface="Arial" panose="020B0604020202020204" pitchFamily="34" charset="0"/>
            </a:endParaRPr>
          </a:p>
          <a:p>
            <a:pPr marL="344488" indent="-331788">
              <a:lnSpc>
                <a:spcPct val="120000"/>
              </a:lnSpc>
            </a:pPr>
            <a:r>
              <a:rPr lang="en-US" sz="2400" dirty="0">
                <a:latin typeface="Arial" panose="020B0604020202020204" pitchFamily="34" charset="0"/>
              </a:rPr>
              <a:t>System testing – verify that the program operates correctly as a whole</a:t>
            </a:r>
          </a:p>
          <a:p>
            <a:pPr marL="344488" indent="-331788">
              <a:lnSpc>
                <a:spcPct val="120000"/>
              </a:lnSpc>
            </a:pPr>
            <a:r>
              <a:rPr lang="en-US" sz="2400" dirty="0">
                <a:latin typeface="Arial" panose="020B0604020202020204" pitchFamily="34" charset="0"/>
              </a:rPr>
              <a:t>Regression testing – comparison with previous output to determine if unintended changes have been introduced</a:t>
            </a:r>
          </a:p>
          <a:p>
            <a:pPr marL="344488" indent="-331788">
              <a:lnSpc>
                <a:spcPct val="120000"/>
              </a:lnSpc>
            </a:pPr>
            <a:r>
              <a:rPr lang="en-US" sz="2400" dirty="0">
                <a:latin typeface="Arial" panose="020B0604020202020204" pitchFamily="34" charset="0"/>
              </a:rPr>
              <a:t>Acceptance testing – verify that the program meets customer requirements or not</a:t>
            </a:r>
            <a:endParaRPr lang="en-US" sz="2000" dirty="0">
              <a:latin typeface="Arial" panose="020B0604020202020204" pitchFamily="34" charset="0"/>
            </a:endParaRPr>
          </a:p>
          <a:p>
            <a:pPr marL="251358" lvl="1" indent="0">
              <a:lnSpc>
                <a:spcPct val="120000"/>
              </a:lnSpc>
              <a:buNone/>
            </a:pPr>
            <a:endParaRPr lang="en-US" sz="2000" dirty="0">
              <a:latin typeface="Arial" panose="020B0604020202020204" pitchFamily="34" charset="0"/>
            </a:endParaRPr>
          </a:p>
        </p:txBody>
      </p:sp>
      <p:sp>
        <p:nvSpPr>
          <p:cNvPr id="4" name="TextBox 3">
            <a:extLst>
              <a:ext uri="{FF2B5EF4-FFF2-40B4-BE49-F238E27FC236}">
                <a16:creationId xmlns:a16="http://schemas.microsoft.com/office/drawing/2014/main" id="{2E8C1D1A-CA3C-4341-A4D2-710566DB94CE}"/>
              </a:ext>
            </a:extLst>
          </p:cNvPr>
          <p:cNvSpPr txBox="1"/>
          <p:nvPr/>
        </p:nvSpPr>
        <p:spPr>
          <a:xfrm>
            <a:off x="387926" y="5196987"/>
            <a:ext cx="11458087" cy="1181862"/>
          </a:xfrm>
          <a:prstGeom prst="rect">
            <a:avLst/>
          </a:prstGeom>
          <a:noFill/>
        </p:spPr>
        <p:txBody>
          <a:bodyPr wrap="square" lIns="118872" tIns="91440" rIns="118872" bIns="91440" rtlCol="0" anchor="ctr" anchorCtr="0">
            <a:spAutoFit/>
          </a:bodyPr>
          <a:lstStyle/>
          <a:p>
            <a:pPr>
              <a:lnSpc>
                <a:spcPct val="90000"/>
              </a:lnSpc>
            </a:pPr>
            <a:r>
              <a:rPr lang="en-US" sz="1800" i="1" dirty="0">
                <a:latin typeface="Arial" panose="020B0604020202020204" pitchFamily="34" charset="0"/>
              </a:rPr>
              <a:t>Note that this is neither a complete nor prescriptive list of testing types. There are many other types of tests. </a:t>
            </a:r>
            <a:r>
              <a:rPr lang="en-US" i="1" dirty="0">
                <a:latin typeface="Arial" panose="020B0604020202020204" pitchFamily="34" charset="0"/>
              </a:rPr>
              <a:t>S</a:t>
            </a:r>
            <a:r>
              <a:rPr lang="en-US" sz="1800" i="1" dirty="0">
                <a:latin typeface="Arial" panose="020B0604020202020204" pitchFamily="34" charset="0"/>
              </a:rPr>
              <a:t>ometimes it can be beneficial to combine testing strategies, such as testing the interoperability of modules and components at the system level.</a:t>
            </a:r>
          </a:p>
          <a:p>
            <a:pPr algn="l">
              <a:lnSpc>
                <a:spcPct val="90000"/>
              </a:lnSpc>
            </a:pPr>
            <a:endParaRPr lang="en-US" dirty="0"/>
          </a:p>
        </p:txBody>
      </p:sp>
    </p:spTree>
    <p:extLst>
      <p:ext uri="{BB962C8B-B14F-4D97-AF65-F5344CB8AC3E}">
        <p14:creationId xmlns:p14="http://schemas.microsoft.com/office/powerpoint/2010/main" val="3054941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02FAE35-5DEB-5E4E-8DD0-F09B5A67588E}"/>
              </a:ext>
            </a:extLst>
          </p:cNvPr>
          <p:cNvSpPr/>
          <p:nvPr/>
        </p:nvSpPr>
        <p:spPr>
          <a:xfrm>
            <a:off x="7547676" y="6075336"/>
            <a:ext cx="2002286" cy="782664"/>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p:cNvSpPr>
            <a:spLocks noGrp="1"/>
          </p:cNvSpPr>
          <p:nvPr>
            <p:ph type="title"/>
          </p:nvPr>
        </p:nvSpPr>
        <p:spPr/>
        <p:txBody>
          <a:bodyPr/>
          <a:lstStyle/>
          <a:p>
            <a:r>
              <a:rPr lang="en-US" dirty="0"/>
              <a:t>What about Verification and Validation?</a:t>
            </a:r>
          </a:p>
        </p:txBody>
      </p:sp>
      <p:sp>
        <p:nvSpPr>
          <p:cNvPr id="3" name="Content Placeholder 2"/>
          <p:cNvSpPr>
            <a:spLocks noGrp="1"/>
          </p:cNvSpPr>
          <p:nvPr>
            <p:ph idx="1"/>
          </p:nvPr>
        </p:nvSpPr>
        <p:spPr>
          <a:xfrm>
            <a:off x="368425" y="1061499"/>
            <a:ext cx="11270298" cy="2586162"/>
          </a:xfrm>
        </p:spPr>
        <p:txBody>
          <a:bodyPr/>
          <a:lstStyle/>
          <a:p>
            <a:r>
              <a:rPr lang="en-US" dirty="0"/>
              <a:t>Scientific computing and software engineering use different definitions</a:t>
            </a:r>
          </a:p>
          <a:p>
            <a:pPr marL="0" indent="0">
              <a:buNone/>
            </a:pPr>
            <a:endParaRPr lang="en-US" dirty="0"/>
          </a:p>
          <a:p>
            <a:endParaRPr lang="en-US" dirty="0"/>
          </a:p>
          <a:p>
            <a:pPr lvl="1"/>
            <a:endParaRPr lang="en-US" dirty="0"/>
          </a:p>
        </p:txBody>
      </p:sp>
      <p:sp>
        <p:nvSpPr>
          <p:cNvPr id="19" name="TextBox 18">
            <a:extLst>
              <a:ext uri="{FF2B5EF4-FFF2-40B4-BE49-F238E27FC236}">
                <a16:creationId xmlns:a16="http://schemas.microsoft.com/office/drawing/2014/main" id="{7DE11B0A-90BB-754D-8D55-89FA832663E4}"/>
              </a:ext>
            </a:extLst>
          </p:cNvPr>
          <p:cNvSpPr txBox="1"/>
          <p:nvPr/>
        </p:nvSpPr>
        <p:spPr>
          <a:xfrm>
            <a:off x="3671455" y="628145"/>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graphicFrame>
        <p:nvGraphicFramePr>
          <p:cNvPr id="23" name="Table 23">
            <a:extLst>
              <a:ext uri="{FF2B5EF4-FFF2-40B4-BE49-F238E27FC236}">
                <a16:creationId xmlns:a16="http://schemas.microsoft.com/office/drawing/2014/main" id="{A49884F5-23F6-8C44-8E84-3335DC334319}"/>
              </a:ext>
            </a:extLst>
          </p:cNvPr>
          <p:cNvGraphicFramePr>
            <a:graphicFrameLocks noGrp="1"/>
          </p:cNvGraphicFramePr>
          <p:nvPr>
            <p:extLst>
              <p:ext uri="{D42A27DB-BD31-4B8C-83A1-F6EECF244321}">
                <p14:modId xmlns:p14="http://schemas.microsoft.com/office/powerpoint/2010/main" val="1280985822"/>
              </p:ext>
            </p:extLst>
          </p:nvPr>
        </p:nvGraphicFramePr>
        <p:xfrm>
          <a:off x="499287" y="1661270"/>
          <a:ext cx="11372473" cy="2199640"/>
        </p:xfrm>
        <a:graphic>
          <a:graphicData uri="http://schemas.openxmlformats.org/drawingml/2006/table">
            <a:tbl>
              <a:tblPr firstRow="1" firstCol="1" bandRow="1">
                <a:tableStyleId>{5C22544A-7EE6-4342-B048-85BDC9FD1C3A}</a:tableStyleId>
              </a:tblPr>
              <a:tblGrid>
                <a:gridCol w="1554137">
                  <a:extLst>
                    <a:ext uri="{9D8B030D-6E8A-4147-A177-3AD203B41FA5}">
                      <a16:colId xmlns:a16="http://schemas.microsoft.com/office/drawing/2014/main" val="1728699852"/>
                    </a:ext>
                  </a:extLst>
                </a:gridCol>
                <a:gridCol w="4821382">
                  <a:extLst>
                    <a:ext uri="{9D8B030D-6E8A-4147-A177-3AD203B41FA5}">
                      <a16:colId xmlns:a16="http://schemas.microsoft.com/office/drawing/2014/main" val="382457516"/>
                    </a:ext>
                  </a:extLst>
                </a:gridCol>
                <a:gridCol w="4996954">
                  <a:extLst>
                    <a:ext uri="{9D8B030D-6E8A-4147-A177-3AD203B41FA5}">
                      <a16:colId xmlns:a16="http://schemas.microsoft.com/office/drawing/2014/main" val="1910440006"/>
                    </a:ext>
                  </a:extLst>
                </a:gridCol>
              </a:tblGrid>
              <a:tr h="370840">
                <a:tc>
                  <a:txBody>
                    <a:bodyPr/>
                    <a:lstStyle/>
                    <a:p>
                      <a:endParaRPr lang="en-US" dirty="0"/>
                    </a:p>
                  </a:txBody>
                  <a:tcPr/>
                </a:tc>
                <a:tc>
                  <a:txBody>
                    <a:bodyPr/>
                    <a:lstStyle/>
                    <a:p>
                      <a:pPr algn="ctr"/>
                      <a:r>
                        <a:rPr lang="en-US" dirty="0"/>
                        <a:t>Scientific computing</a:t>
                      </a:r>
                    </a:p>
                  </a:txBody>
                  <a:tcPr/>
                </a:tc>
                <a:tc>
                  <a:txBody>
                    <a:bodyPr/>
                    <a:lstStyle/>
                    <a:p>
                      <a:pPr algn="ctr"/>
                      <a:r>
                        <a:rPr lang="en-US" dirty="0"/>
                        <a:t>Software engineering</a:t>
                      </a:r>
                    </a:p>
                  </a:txBody>
                  <a:tcPr/>
                </a:tc>
                <a:extLst>
                  <a:ext uri="{0D108BD9-81ED-4DB2-BD59-A6C34878D82A}">
                    <a16:rowId xmlns:a16="http://schemas.microsoft.com/office/drawing/2014/main" val="2115831254"/>
                  </a:ext>
                </a:extLst>
              </a:tr>
              <a:tr h="370840">
                <a:tc>
                  <a:txBody>
                    <a:bodyPr/>
                    <a:lstStyle/>
                    <a:p>
                      <a:r>
                        <a:rPr lang="en-US" dirty="0"/>
                        <a:t>Verification</a:t>
                      </a:r>
                    </a:p>
                  </a:txBody>
                  <a:tcPr/>
                </a:tc>
                <a:tc>
                  <a:txBody>
                    <a:bodyPr/>
                    <a:lstStyle/>
                    <a:p>
                      <a:r>
                        <a:rPr lang="en-US" dirty="0"/>
                        <a:t>Confirms the mathematical accuracy and stability of a numerical solution in addition to specifications.</a:t>
                      </a:r>
                    </a:p>
                  </a:txBody>
                  <a:tcPr/>
                </a:tc>
                <a:tc>
                  <a:txBody>
                    <a:bodyPr/>
                    <a:lstStyle/>
                    <a:p>
                      <a:r>
                        <a:rPr lang="en-US" dirty="0"/>
                        <a:t>Confirms that the software conforms to its specifications (i.e. requirements.)</a:t>
                      </a:r>
                    </a:p>
                  </a:txBody>
                  <a:tcPr/>
                </a:tc>
                <a:extLst>
                  <a:ext uri="{0D108BD9-81ED-4DB2-BD59-A6C34878D82A}">
                    <a16:rowId xmlns:a16="http://schemas.microsoft.com/office/drawing/2014/main" val="2196260832"/>
                  </a:ext>
                </a:extLst>
              </a:tr>
              <a:tr h="370840">
                <a:tc>
                  <a:txBody>
                    <a:bodyPr/>
                    <a:lstStyle/>
                    <a:p>
                      <a:r>
                        <a:rPr lang="en-US" dirty="0"/>
                        <a:t>Validation</a:t>
                      </a:r>
                    </a:p>
                  </a:txBody>
                  <a:tcPr/>
                </a:tc>
                <a:tc>
                  <a:txBody>
                    <a:bodyPr/>
                    <a:lstStyle/>
                    <a:p>
                      <a:r>
                        <a:rPr lang="en-US" dirty="0"/>
                        <a:t>Confirms the physical accuracy of a given model by comparing against experimental data.</a:t>
                      </a:r>
                    </a:p>
                  </a:txBody>
                  <a:tcPr/>
                </a:tc>
                <a:tc>
                  <a:txBody>
                    <a:bodyPr/>
                    <a:lstStyle/>
                    <a:p>
                      <a:r>
                        <a:rPr lang="en-US" dirty="0"/>
                        <a:t>Confirms that the software actually meets the customer’s needs.</a:t>
                      </a:r>
                    </a:p>
                  </a:txBody>
                  <a:tcPr/>
                </a:tc>
                <a:extLst>
                  <a:ext uri="{0D108BD9-81ED-4DB2-BD59-A6C34878D82A}">
                    <a16:rowId xmlns:a16="http://schemas.microsoft.com/office/drawing/2014/main" val="3290180962"/>
                  </a:ext>
                </a:extLst>
              </a:tr>
            </a:tbl>
          </a:graphicData>
        </a:graphic>
      </p:graphicFrame>
      <p:sp>
        <p:nvSpPr>
          <p:cNvPr id="24" name="Content Placeholder 2">
            <a:extLst>
              <a:ext uri="{FF2B5EF4-FFF2-40B4-BE49-F238E27FC236}">
                <a16:creationId xmlns:a16="http://schemas.microsoft.com/office/drawing/2014/main" id="{CC0E93ED-B182-2C47-9B19-D9C622C971CA}"/>
              </a:ext>
            </a:extLst>
          </p:cNvPr>
          <p:cNvSpPr txBox="1">
            <a:spLocks/>
          </p:cNvSpPr>
          <p:nvPr/>
        </p:nvSpPr>
        <p:spPr bwMode="auto">
          <a:xfrm>
            <a:off x="370954" y="4140077"/>
            <a:ext cx="11270298" cy="21996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Validation in scientific computing requires a comparison to the experimental data, whereas in software engineering it is based on customer needs</a:t>
            </a:r>
          </a:p>
          <a:p>
            <a:r>
              <a:rPr lang="en-US" dirty="0"/>
              <a:t>Also, for a real problem, there is typically no way to check for correct output given some inputs. Validation is still required however, so an indirect method must be used.</a:t>
            </a:r>
          </a:p>
          <a:p>
            <a:pPr marL="0" indent="0">
              <a:buFont typeface="Arial" charset="0"/>
              <a:buNone/>
            </a:pPr>
            <a:endParaRPr lang="en-US" dirty="0"/>
          </a:p>
          <a:p>
            <a:endParaRPr lang="en-US" dirty="0"/>
          </a:p>
          <a:p>
            <a:pPr lvl="1"/>
            <a:endParaRPr lang="en-US" dirty="0"/>
          </a:p>
        </p:txBody>
      </p:sp>
    </p:spTree>
    <p:extLst>
      <p:ext uri="{BB962C8B-B14F-4D97-AF65-F5344CB8AC3E}">
        <p14:creationId xmlns:p14="http://schemas.microsoft.com/office/powerpoint/2010/main" val="3162092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212597-08D8-466C-AFDF-A8DB77B0B62A}"/>
              </a:ext>
            </a:extLst>
          </p:cNvPr>
          <p:cNvSpPr>
            <a:spLocks noGrp="1"/>
          </p:cNvSpPr>
          <p:nvPr>
            <p:ph type="title"/>
          </p:nvPr>
        </p:nvSpPr>
        <p:spPr/>
        <p:txBody>
          <a:bodyPr/>
          <a:lstStyle/>
          <a:p>
            <a:r>
              <a:rPr lang="en-US" dirty="0"/>
              <a:t>Testing within the software development lifecycle</a:t>
            </a:r>
          </a:p>
        </p:txBody>
      </p:sp>
      <p:sp>
        <p:nvSpPr>
          <p:cNvPr id="5" name="Title 1">
            <a:extLst>
              <a:ext uri="{FF2B5EF4-FFF2-40B4-BE49-F238E27FC236}">
                <a16:creationId xmlns:a16="http://schemas.microsoft.com/office/drawing/2014/main" id="{2410FEE4-3F87-4FD8-9487-44BB569C6CA3}"/>
              </a:ext>
            </a:extLst>
          </p:cNvPr>
          <p:cNvSpPr txBox="1">
            <a:spLocks/>
          </p:cNvSpPr>
          <p:nvPr/>
        </p:nvSpPr>
        <p:spPr bwMode="auto">
          <a:xfrm>
            <a:off x="365760" y="411480"/>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a:t>Testing within the software development lifecycle</a:t>
            </a:r>
            <a:endParaRPr lang="en-US" dirty="0"/>
          </a:p>
        </p:txBody>
      </p:sp>
      <p:grpSp>
        <p:nvGrpSpPr>
          <p:cNvPr id="18" name="Group 17">
            <a:extLst>
              <a:ext uri="{FF2B5EF4-FFF2-40B4-BE49-F238E27FC236}">
                <a16:creationId xmlns:a16="http://schemas.microsoft.com/office/drawing/2014/main" id="{052D9562-18B8-4A91-9EA2-855AD92D5578}"/>
              </a:ext>
            </a:extLst>
          </p:cNvPr>
          <p:cNvGrpSpPr/>
          <p:nvPr/>
        </p:nvGrpSpPr>
        <p:grpSpPr>
          <a:xfrm>
            <a:off x="756465" y="868681"/>
            <a:ext cx="9455181" cy="5211764"/>
            <a:chOff x="756465" y="868681"/>
            <a:chExt cx="9455181" cy="5211764"/>
          </a:xfrm>
        </p:grpSpPr>
        <p:pic>
          <p:nvPicPr>
            <p:cNvPr id="6" name="Picture 5">
              <a:extLst>
                <a:ext uri="{FF2B5EF4-FFF2-40B4-BE49-F238E27FC236}">
                  <a16:creationId xmlns:a16="http://schemas.microsoft.com/office/drawing/2014/main" id="{0ED17D82-53CB-4E66-9A12-FC640ECD9C67}"/>
                </a:ext>
              </a:extLst>
            </p:cNvPr>
            <p:cNvPicPr>
              <a:picLocks noChangeAspect="1"/>
            </p:cNvPicPr>
            <p:nvPr/>
          </p:nvPicPr>
          <p:blipFill rotWithShape="1">
            <a:blip r:embed="rId3"/>
            <a:srcRect b="3388"/>
            <a:stretch/>
          </p:blipFill>
          <p:spPr>
            <a:xfrm>
              <a:off x="756465" y="868681"/>
              <a:ext cx="9455181" cy="5166360"/>
            </a:xfrm>
            <a:prstGeom prst="rect">
              <a:avLst/>
            </a:prstGeom>
          </p:spPr>
        </p:pic>
        <p:sp>
          <p:nvSpPr>
            <p:cNvPr id="17" name="Rectangle 16">
              <a:extLst>
                <a:ext uri="{FF2B5EF4-FFF2-40B4-BE49-F238E27FC236}">
                  <a16:creationId xmlns:a16="http://schemas.microsoft.com/office/drawing/2014/main" id="{E7A58FC9-6D82-4047-A2B6-4B9C64919640}"/>
                </a:ext>
              </a:extLst>
            </p:cNvPr>
            <p:cNvSpPr/>
            <p:nvPr/>
          </p:nvSpPr>
          <p:spPr>
            <a:xfrm>
              <a:off x="9102592" y="5810595"/>
              <a:ext cx="425025" cy="269850"/>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grpSp>
    </p:spTree>
    <p:extLst>
      <p:ext uri="{BB962C8B-B14F-4D97-AF65-F5344CB8AC3E}">
        <p14:creationId xmlns:p14="http://schemas.microsoft.com/office/powerpoint/2010/main" val="255272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within the software development lifecycle</a:t>
            </a:r>
          </a:p>
        </p:txBody>
      </p:sp>
      <p:sp>
        <p:nvSpPr>
          <p:cNvPr id="3" name="Content Placeholder 2"/>
          <p:cNvSpPr>
            <a:spLocks noGrp="1"/>
          </p:cNvSpPr>
          <p:nvPr>
            <p:ph idx="1"/>
          </p:nvPr>
        </p:nvSpPr>
        <p:spPr>
          <a:xfrm>
            <a:off x="368424" y="1464226"/>
            <a:ext cx="11369809" cy="4982293"/>
          </a:xfrm>
        </p:spPr>
        <p:txBody>
          <a:bodyPr>
            <a:normAutofit fontScale="92500" lnSpcReduction="10000"/>
          </a:bodyPr>
          <a:lstStyle/>
          <a:p>
            <a:pPr>
              <a:lnSpc>
                <a:spcPct val="110000"/>
              </a:lnSpc>
            </a:pPr>
            <a:r>
              <a:rPr lang="en-US" sz="2800" dirty="0"/>
              <a:t>When should functional tests be provided?</a:t>
            </a:r>
          </a:p>
          <a:p>
            <a:pPr>
              <a:lnSpc>
                <a:spcPct val="110000"/>
              </a:lnSpc>
            </a:pPr>
            <a:r>
              <a:rPr lang="en-US" sz="2800" dirty="0"/>
              <a:t>Ideally before the code is written</a:t>
            </a:r>
          </a:p>
          <a:p>
            <a:pPr lvl="1">
              <a:lnSpc>
                <a:spcPct val="110000"/>
              </a:lnSpc>
            </a:pPr>
            <a:r>
              <a:rPr lang="en-US" sz="2400" dirty="0"/>
              <a:t>Also known as test driven development (TDD)</a:t>
            </a:r>
          </a:p>
          <a:p>
            <a:pPr lvl="1">
              <a:lnSpc>
                <a:spcPct val="110000"/>
              </a:lnSpc>
            </a:pPr>
            <a:r>
              <a:rPr lang="en-US" sz="2400" dirty="0"/>
              <a:t>Tests then become the specification for the program</a:t>
            </a:r>
          </a:p>
          <a:p>
            <a:pPr>
              <a:lnSpc>
                <a:spcPct val="110000"/>
              </a:lnSpc>
            </a:pPr>
            <a:r>
              <a:rPr lang="en-US" sz="2800" dirty="0"/>
              <a:t>This approach also ensures that thought is given to what it means for the program to be correct, rather than just what the program should do</a:t>
            </a:r>
          </a:p>
          <a:p>
            <a:pPr>
              <a:lnSpc>
                <a:spcPct val="110000"/>
              </a:lnSpc>
            </a:pPr>
            <a:r>
              <a:rPr lang="en-US" sz="2800" dirty="0"/>
              <a:t>Requires:</a:t>
            </a:r>
          </a:p>
          <a:p>
            <a:pPr lvl="1">
              <a:lnSpc>
                <a:spcPct val="110000"/>
              </a:lnSpc>
            </a:pPr>
            <a:r>
              <a:rPr lang="en-US" sz="2400" dirty="0"/>
              <a:t>Care in writing tests</a:t>
            </a:r>
          </a:p>
          <a:p>
            <a:pPr lvl="1">
              <a:lnSpc>
                <a:spcPct val="110000"/>
              </a:lnSpc>
            </a:pPr>
            <a:r>
              <a:rPr lang="en-US" sz="2400" dirty="0"/>
              <a:t>Frequent running of tests (see our Continuous Integration module) </a:t>
            </a:r>
          </a:p>
          <a:p>
            <a:pPr lvl="1">
              <a:lnSpc>
                <a:spcPct val="110000"/>
              </a:lnSpc>
            </a:pPr>
            <a:r>
              <a:rPr lang="en-US" sz="2400" dirty="0"/>
              <a:t>Wide adoption by development team</a:t>
            </a:r>
          </a:p>
        </p:txBody>
      </p:sp>
    </p:spTree>
    <p:extLst>
      <p:ext uri="{BB962C8B-B14F-4D97-AF65-F5344CB8AC3E}">
        <p14:creationId xmlns:p14="http://schemas.microsoft.com/office/powerpoint/2010/main" val="1867183616"/>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19162</TotalTime>
  <Words>4775</Words>
  <Application>Microsoft Macintosh PowerPoint</Application>
  <PresentationFormat>Custom</PresentationFormat>
  <Paragraphs>417</Paragraphs>
  <Slides>29</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Arial Black</vt:lpstr>
      <vt:lpstr>Calibri</vt:lpstr>
      <vt:lpstr>Century Gothic</vt:lpstr>
      <vt:lpstr>Menlo</vt:lpstr>
      <vt:lpstr>Monaco</vt:lpstr>
      <vt:lpstr>Presentations (Wide Screen)</vt:lpstr>
      <vt:lpstr>Software Testing: Introduction</vt:lpstr>
      <vt:lpstr>License, Citation and Acknowledgements</vt:lpstr>
      <vt:lpstr>Software Testing - Outline</vt:lpstr>
      <vt:lpstr>Audiences for this presentation</vt:lpstr>
      <vt:lpstr>Testing types and terminology</vt:lpstr>
      <vt:lpstr>Example types of testing</vt:lpstr>
      <vt:lpstr>What about Verification and Validation?</vt:lpstr>
      <vt:lpstr>Testing within the software development lifecycle</vt:lpstr>
      <vt:lpstr>Testing within the software development lifecycle</vt:lpstr>
      <vt:lpstr>Steps for test driven development</vt:lpstr>
      <vt:lpstr>Challenges</vt:lpstr>
      <vt:lpstr>Python Example</vt:lpstr>
      <vt:lpstr>CMake Example</vt:lpstr>
      <vt:lpstr>Going Further</vt:lpstr>
      <vt:lpstr>How do we determine what other tests are needed?</vt:lpstr>
      <vt:lpstr>Checking coverage Example</vt:lpstr>
      <vt:lpstr>Graphical View of Gcov Output and Tutorials for Code Coverage </vt:lpstr>
      <vt:lpstr>Hello Numerical World Example (heat equation)</vt:lpstr>
      <vt:lpstr>Build and run the code</vt:lpstr>
      <vt:lpstr>Add a new kernel</vt:lpstr>
      <vt:lpstr>check.sh will check for steady state</vt:lpstr>
      <vt:lpstr>Create our tests before we write the code</vt:lpstr>
      <vt:lpstr>Re-run cmake to enable tests</vt:lpstr>
      <vt:lpstr>Add new kernel to make test succeed</vt:lpstr>
      <vt:lpstr>Add new kernel to build</vt:lpstr>
      <vt:lpstr>Re-run tests</vt:lpstr>
      <vt:lpstr>Going Further</vt:lpstr>
      <vt:lpstr>Summary</vt:lpstr>
      <vt:lpstr>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Watson, Gregory</cp:lastModifiedBy>
  <cp:revision>297</cp:revision>
  <cp:lastPrinted>2017-11-02T18:35:01Z</cp:lastPrinted>
  <dcterms:created xsi:type="dcterms:W3CDTF">2018-11-06T17:28:56Z</dcterms:created>
  <dcterms:modified xsi:type="dcterms:W3CDTF">2021-10-12T21:13:47Z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